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165" r:id="rId4"/>
  </p:sldMasterIdLst>
  <p:notesMasterIdLst>
    <p:notesMasterId r:id="rId25"/>
  </p:notesMasterIdLst>
  <p:handoutMasterIdLst>
    <p:handoutMasterId r:id="rId26"/>
  </p:handoutMasterIdLst>
  <p:sldIdLst>
    <p:sldId id="259" r:id="rId5"/>
    <p:sldId id="256" r:id="rId6"/>
    <p:sldId id="257" r:id="rId7"/>
    <p:sldId id="260" r:id="rId8"/>
    <p:sldId id="261" r:id="rId9"/>
    <p:sldId id="262" r:id="rId10"/>
    <p:sldId id="287" r:id="rId11"/>
    <p:sldId id="265" r:id="rId12"/>
    <p:sldId id="266" r:id="rId13"/>
    <p:sldId id="280" r:id="rId14"/>
    <p:sldId id="294" r:id="rId15"/>
    <p:sldId id="273" r:id="rId16"/>
    <p:sldId id="288" r:id="rId17"/>
    <p:sldId id="270" r:id="rId18"/>
    <p:sldId id="289" r:id="rId19"/>
    <p:sldId id="272" r:id="rId20"/>
    <p:sldId id="269" r:id="rId21"/>
    <p:sldId id="268" r:id="rId22"/>
    <p:sldId id="281" r:id="rId23"/>
    <p:sldId id="290" r:id="rId2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31A4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42A76-B16E-94F8-F1C1-0F1DF8AA740E}" v="57" dt="2024-03-18T19:18:45.121"/>
    <p1510:client id="{E60F3F16-F220-6A4F-E4BB-83794424DBE2}" v="126" dt="2024-03-18T21:22:27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3.xlsm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Macro-Enabled_Worksheet4.xlsm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Macro-Enabled_Worksheet5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622143396194205"/>
          <c:y val="5.3920598626621755E-2"/>
          <c:w val="0.77377860866419401"/>
          <c:h val="0.82009480755949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8E3F"/>
            </a:solidFill>
            <a:ln w="9583">
              <a:solidFill>
                <a:schemeClr val="tx1">
                  <a:lumMod val="95000"/>
                  <a:lumOff val="5000"/>
                </a:schemeClr>
              </a:solidFill>
            </a:ln>
            <a:effectLst/>
            <a:sp3d contourW="15875">
              <a:contourClr>
                <a:schemeClr val="tx1">
                  <a:lumMod val="95000"/>
                  <a:lumOff val="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83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15875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9918-A742-A80F-41F48F8F9393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9583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15875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918-A742-A80F-41F48F8F9393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83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15875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918-A742-A80F-41F48F8F9393}"/>
              </c:ext>
            </c:extLst>
          </c:dPt>
          <c:dLbls>
            <c:dLbl>
              <c:idx val="0"/>
              <c:layout>
                <c:manualLayout>
                  <c:x val="1.920963590104334E-2"/>
                  <c:y val="-5.26184838717676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49" b="1" i="1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18-A742-A80F-41F48F8F9393}"/>
                </c:ext>
              </c:extLst>
            </c:dLbl>
            <c:dLbl>
              <c:idx val="1"/>
              <c:layout>
                <c:manualLayout>
                  <c:x val="1.8534983416423113E-2"/>
                  <c:y val="-3.3730996472274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49" b="1" i="1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18-A742-A80F-41F48F8F9393}"/>
                </c:ext>
              </c:extLst>
            </c:dLbl>
            <c:dLbl>
              <c:idx val="2"/>
              <c:layout>
                <c:manualLayout>
                  <c:x val="2.2655982712963558E-2"/>
                  <c:y val="-2.6580182991725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49" b="1" i="1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918-A742-A80F-41F48F8F93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Fenton Township</c:v>
                </c:pt>
                <c:pt idx="1">
                  <c:v>City of Fenton</c:v>
                </c:pt>
                <c:pt idx="2">
                  <c:v>City of Linden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380142</c:v>
                </c:pt>
                <c:pt idx="1">
                  <c:v>142284</c:v>
                </c:pt>
                <c:pt idx="2">
                  <c:v>48160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18-A742-A80F-41F48F8F9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gapDepth val="129"/>
        <c:shape val="box"/>
        <c:axId val="37066496"/>
        <c:axId val="1"/>
        <c:axId val="0"/>
      </c:bar3DChart>
      <c:catAx>
        <c:axId val="37066496"/>
        <c:scaling>
          <c:orientation val="minMax"/>
        </c:scaling>
        <c:delete val="0"/>
        <c:axPos val="b"/>
        <c:numFmt formatCode="\$#,##0.00" sourceLinked="0"/>
        <c:majorTickMark val="none"/>
        <c:minorTickMark val="none"/>
        <c:tickLblPos val="nextTo"/>
        <c:spPr>
          <a:noFill/>
          <a:ln w="9583">
            <a:solidFill>
              <a:schemeClr val="tx1">
                <a:lumMod val="95000"/>
                <a:lumOff val="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7" b="1" i="0" u="none" strike="noStrike" kern="1200" baseline="0">
                <a:solidFill>
                  <a:schemeClr val="tx1"/>
                </a:solidFill>
                <a:latin typeface="Abadi MT Condensed Light" charset="0"/>
                <a:ea typeface="Abadi MT Condensed Light" charset="0"/>
                <a:cs typeface="Abadi MT Condensed Light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5750" cap="flat" cmpd="sng" algn="ctr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</c:majorGridlines>
        <c:numFmt formatCode="\$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66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37066496"/>
        <c:crosses val="autoZero"/>
        <c:crossBetween val="between"/>
      </c:valAx>
      <c:spPr>
        <a:noFill/>
        <a:ln w="15333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9612348983739"/>
          <c:y val="1.4570730841896076E-2"/>
          <c:w val="0.85403876700734782"/>
          <c:h val="0.9112228758065744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48671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-2.8238228846607052E-2"/>
                  <c:y val="3.44188687513818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22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186092941976848E-2"/>
                      <c:h val="2.70990802415441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52E-8B4E-BA96-5EFF5DF2DE2F}"/>
                </c:ext>
              </c:extLst>
            </c:dLbl>
            <c:dLbl>
              <c:idx val="1"/>
              <c:layout>
                <c:manualLayout>
                  <c:x val="-3.1911798055075123E-2"/>
                  <c:y val="2.6246860548094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22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186108893470967E-2"/>
                      <c:h val="6.03981019485315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2E-8B4E-BA96-5EFF5DF2DE2F}"/>
                </c:ext>
              </c:extLst>
            </c:dLbl>
            <c:dLbl>
              <c:idx val="2"/>
              <c:layout>
                <c:manualLayout>
                  <c:x val="-3.3374093457777698E-2"/>
                  <c:y val="3.86366073662762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22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186108893470967E-2"/>
                      <c:h val="5.36497106693660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52E-8B4E-BA96-5EFF5DF2DE2F}"/>
                </c:ext>
              </c:extLst>
            </c:dLbl>
            <c:dLbl>
              <c:idx val="3"/>
              <c:layout>
                <c:manualLayout>
                  <c:x val="-3.2961363848585855E-2"/>
                  <c:y val="3.2406193772863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2E-8B4E-BA96-5EFF5DF2DE2F}"/>
                </c:ext>
              </c:extLst>
            </c:dLbl>
            <c:dLbl>
              <c:idx val="4"/>
              <c:layout>
                <c:manualLayout>
                  <c:x val="-3.1626862552413815E-2"/>
                  <c:y val="2.96639313550648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2E-8B4E-BA96-5EFF5DF2DE2F}"/>
                </c:ext>
              </c:extLst>
            </c:dLbl>
            <c:dLbl>
              <c:idx val="5"/>
              <c:layout>
                <c:manualLayout>
                  <c:x val="-2.9164002436714513E-2"/>
                  <c:y val="3.8029238442116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2E-8B4E-BA96-5EFF5DF2DE2F}"/>
                </c:ext>
              </c:extLst>
            </c:dLbl>
            <c:dLbl>
              <c:idx val="6"/>
              <c:layout>
                <c:manualLayout>
                  <c:x val="-8.3371827352779135E-2"/>
                  <c:y val="-1.57882245000256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2E-8B4E-BA96-5EFF5DF2DE2F}"/>
                </c:ext>
              </c:extLst>
            </c:dLbl>
            <c:dLbl>
              <c:idx val="7"/>
              <c:layout>
                <c:manualLayout>
                  <c:x val="-6.6606641799138874E-2"/>
                  <c:y val="-1.26575731651371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22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22"/>
                      <a:t>$484,246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352E-8B4E-BA96-5EFF5DF2DE2F}"/>
                </c:ext>
              </c:extLst>
            </c:dLbl>
            <c:dLbl>
              <c:idx val="8"/>
              <c:layout>
                <c:manualLayout>
                  <c:x val="-5.1915827995703746E-2"/>
                  <c:y val="-2.4744101356940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C4-1A42-A293-8D91EDE56DD9}"/>
                </c:ext>
              </c:extLst>
            </c:dLbl>
            <c:dLbl>
              <c:idx val="10"/>
              <c:layout>
                <c:manualLayout>
                  <c:x val="-5.6471299684738964E-3"/>
                  <c:y val="-3.3628709915305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60-1B4B-8B70-19FA981AD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2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441632</c:v>
                </c:pt>
                <c:pt idx="1">
                  <c:v>463531</c:v>
                </c:pt>
                <c:pt idx="2">
                  <c:v>484246</c:v>
                </c:pt>
                <c:pt idx="3">
                  <c:v>501681</c:v>
                </c:pt>
                <c:pt idx="4">
                  <c:v>527414</c:v>
                </c:pt>
                <c:pt idx="5">
                  <c:v>570586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52E-8B4E-BA96-5EFF5DF2DE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C4-1A42-A293-8D91EDE56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11951"/>
        <c:axId val="1"/>
      </c:lineChart>
      <c:catAx>
        <c:axId val="587011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540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36" b="1" i="0" u="none" strike="noStrike" kern="1200" baseline="0">
                <a:solidFill>
                  <a:schemeClr val="tx1"/>
                </a:solidFill>
                <a:latin typeface="Franklin Gothic Heavy" charset="0"/>
                <a:ea typeface="Franklin Gothic Heavy" charset="0"/>
                <a:cs typeface="Franklin Gothic Heavy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00000"/>
          <c:min val="360000"/>
        </c:scaling>
        <c:delete val="0"/>
        <c:axPos val="l"/>
        <c:majorGridlines>
          <c:spPr>
            <a:ln w="5408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36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011951"/>
        <c:crosses val="autoZero"/>
        <c:crossBetween val="between"/>
      </c:valAx>
      <c:spPr>
        <a:noFill/>
        <a:ln w="1442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23336722946276E-2"/>
          <c:y val="3.1276946546065304E-2"/>
          <c:w val="0.74634048263194519"/>
          <c:h val="0.8906636670416198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Recreation Revenue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dLbls>
            <c:dLbl>
              <c:idx val="1"/>
              <c:layout>
                <c:manualLayout>
                  <c:x val="4.7803165480075046E-3"/>
                  <c:y val="-5.787632710294810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7F-1C4F-BFCC-44FBCE7BCB92}"/>
                </c:ext>
              </c:extLst>
            </c:dLbl>
            <c:dLbl>
              <c:idx val="4"/>
              <c:layout>
                <c:manualLayout>
                  <c:x val="-2.225767297692182E-2"/>
                  <c:y val="2.3566574726104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7F-1C4F-BFCC-44FBCE7BCB92}"/>
                </c:ext>
              </c:extLst>
            </c:dLbl>
            <c:dLbl>
              <c:idx val="5"/>
              <c:layout>
                <c:manualLayout>
                  <c:x val="-5.5784779987834182E-2"/>
                  <c:y val="2.7480469050957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E7F-1C4F-BFCC-44FBCE7BCB92}"/>
                </c:ext>
              </c:extLst>
            </c:dLbl>
            <c:dLbl>
              <c:idx val="6"/>
              <c:layout>
                <c:manualLayout>
                  <c:x val="4.4796541044902903E-2"/>
                  <c:y val="-1.873738385441509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E7F-1C4F-BFCC-44FBCE7BC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Sheet1!$B$2:$B$8</c:f>
              <c:numCache>
                <c:formatCode>"$"#,##0_);[Red]\("$"#,##0\)</c:formatCode>
                <c:ptCount val="7"/>
                <c:pt idx="1">
                  <c:v>696758</c:v>
                </c:pt>
                <c:pt idx="2">
                  <c:v>369539</c:v>
                </c:pt>
                <c:pt idx="3">
                  <c:v>413721</c:v>
                </c:pt>
                <c:pt idx="4">
                  <c:v>587893</c:v>
                </c:pt>
                <c:pt idx="5">
                  <c:v>591457</c:v>
                </c:pt>
                <c:pt idx="6">
                  <c:v>635676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7F-1C4F-BFCC-44FBCE7BCB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Administrative Revenue</c:v>
                </c:pt>
              </c:strCache>
            </c:strRef>
          </c:tx>
          <c:dLbls>
            <c:dLbl>
              <c:idx val="1"/>
              <c:layout>
                <c:manualLayout>
                  <c:x val="-9.7336762289745964E-3"/>
                  <c:y val="-3.7181996086105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7F-1C4F-BFCC-44FBCE7BCB92}"/>
                </c:ext>
              </c:extLst>
            </c:dLbl>
            <c:dLbl>
              <c:idx val="2"/>
              <c:layout>
                <c:manualLayout>
                  <c:x val="-2.4874950362935019E-2"/>
                  <c:y val="-3.3268101761252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7F-1C4F-BFCC-44FBCE7BCB92}"/>
                </c:ext>
              </c:extLst>
            </c:dLbl>
            <c:dLbl>
              <c:idx val="3"/>
              <c:layout>
                <c:manualLayout>
                  <c:x val="-4.5423822401881343E-2"/>
                  <c:y val="-1.9569471624266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7F-1C4F-BFCC-44FBCE7BCB92}"/>
                </c:ext>
              </c:extLst>
            </c:dLbl>
            <c:dLbl>
              <c:idx val="4"/>
              <c:layout>
                <c:manualLayout>
                  <c:x val="-3.7853185334900973E-2"/>
                  <c:y val="2.3483365949119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7F-1C4F-BFCC-44FBCE7BCB92}"/>
                </c:ext>
              </c:extLst>
            </c:dLbl>
            <c:dLbl>
              <c:idx val="5"/>
              <c:layout>
                <c:manualLayout>
                  <c:x val="-3.2445587429915192E-2"/>
                  <c:y val="-2.5440313111545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E7F-1C4F-BFCC-44FBCE7BCB92}"/>
                </c:ext>
              </c:extLst>
            </c:dLbl>
            <c:dLbl>
              <c:idx val="6"/>
              <c:layout>
                <c:manualLayout>
                  <c:x val="-8.6521566479775425E-3"/>
                  <c:y val="3.131115459882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E7F-1C4F-BFCC-44FBCE7BC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Sheet1!$C$2:$C$8</c:f>
              <c:numCache>
                <c:formatCode>"$"#,##0_);[Red]\("$"#,##0\)</c:formatCode>
                <c:ptCount val="7"/>
                <c:pt idx="1">
                  <c:v>473289</c:v>
                </c:pt>
                <c:pt idx="2">
                  <c:v>476311</c:v>
                </c:pt>
                <c:pt idx="3">
                  <c:v>500090</c:v>
                </c:pt>
                <c:pt idx="4">
                  <c:v>523980</c:v>
                </c:pt>
                <c:pt idx="5">
                  <c:v>638658</c:v>
                </c:pt>
                <c:pt idx="6">
                  <c:v>624203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7F-1C4F-BFCC-44FBCE7BCB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Recreation Expenses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dLbls>
            <c:dLbl>
              <c:idx val="1"/>
              <c:layout>
                <c:manualLayout>
                  <c:x val="-6.0110858311822876E-2"/>
                  <c:y val="2.9437416213384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7F-1C4F-BFCC-44FBCE7BCB92}"/>
                </c:ext>
              </c:extLst>
            </c:dLbl>
            <c:dLbl>
              <c:idx val="2"/>
              <c:layout>
                <c:manualLayout>
                  <c:x val="-1.5768555490938783E-2"/>
                  <c:y val="-3.3184892984267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E7F-1C4F-BFCC-44FBCE7BCB92}"/>
                </c:ext>
              </c:extLst>
            </c:dLbl>
            <c:dLbl>
              <c:idx val="4"/>
              <c:layout>
                <c:manualLayout>
                  <c:x val="-4.1725025434870937E-2"/>
                  <c:y val="-3.9055734471547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7F-1C4F-BFCC-44FBCE7BCB92}"/>
                </c:ext>
              </c:extLst>
            </c:dLbl>
            <c:dLbl>
              <c:idx val="5"/>
              <c:layout>
                <c:manualLayout>
                  <c:x val="8.0248752909990242E-3"/>
                  <c:y val="3.7265204863090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E7F-1C4F-BFCC-44FBCE7BCB92}"/>
                </c:ext>
              </c:extLst>
            </c:dLbl>
            <c:dLbl>
              <c:idx val="6"/>
              <c:layout>
                <c:manualLayout>
                  <c:x val="-3.3072868786893549E-2"/>
                  <c:y val="-2.73140514969875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E7F-1C4F-BFCC-44FBCE7BC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Sheet1!$D$2:$D$8</c:f>
              <c:numCache>
                <c:formatCode>"$"#,##0_);[Red]\("$"#,##0\)</c:formatCode>
                <c:ptCount val="7"/>
                <c:pt idx="1">
                  <c:v>695296</c:v>
                </c:pt>
                <c:pt idx="2">
                  <c:v>391165</c:v>
                </c:pt>
                <c:pt idx="3">
                  <c:v>446822</c:v>
                </c:pt>
                <c:pt idx="4">
                  <c:v>588062</c:v>
                </c:pt>
                <c:pt idx="5">
                  <c:v>591281</c:v>
                </c:pt>
                <c:pt idx="6">
                  <c:v>639526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7F-1C4F-BFCC-44FBCE7BCB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Administrative Expenses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dLbl>
              <c:idx val="1"/>
              <c:layout>
                <c:manualLayout>
                  <c:x val="2.1630391619943457E-3"/>
                  <c:y val="5.8708414872797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7F-1C4F-BFCC-44FBCE7BCB92}"/>
                </c:ext>
              </c:extLst>
            </c:dLbl>
            <c:dLbl>
              <c:idx val="2"/>
              <c:layout>
                <c:manualLayout>
                  <c:x val="-3.0282548267920921E-2"/>
                  <c:y val="3.3268101761252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7F-1C4F-BFCC-44FBCE7BCB92}"/>
                </c:ext>
              </c:extLst>
            </c:dLbl>
            <c:dLbl>
              <c:idx val="3"/>
              <c:layout>
                <c:manualLayout>
                  <c:x val="-1.4059754552963329E-2"/>
                  <c:y val="2.7397260273972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E7F-1C4F-BFCC-44FBCE7BCB92}"/>
                </c:ext>
              </c:extLst>
            </c:dLbl>
            <c:dLbl>
              <c:idx val="4"/>
              <c:layout>
                <c:manualLayout>
                  <c:x val="-5.4075979049859439E-3"/>
                  <c:y val="3.131115459882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E7F-1C4F-BFCC-44FBCE7BCB92}"/>
                </c:ext>
              </c:extLst>
            </c:dLbl>
            <c:dLbl>
              <c:idx val="6"/>
              <c:layout>
                <c:manualLayout>
                  <c:x val="-6.4891174859830376E-3"/>
                  <c:y val="2.1526418786692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E7F-1C4F-BFCC-44FBCE7BC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Sheet1!$E$2:$E$8</c:f>
              <c:numCache>
                <c:formatCode>"$"#,##0_);[Red]\("$"#,##0\)</c:formatCode>
                <c:ptCount val="7"/>
                <c:pt idx="1">
                  <c:v>456384</c:v>
                </c:pt>
                <c:pt idx="2">
                  <c:v>313165</c:v>
                </c:pt>
                <c:pt idx="3">
                  <c:v>307636</c:v>
                </c:pt>
                <c:pt idx="4">
                  <c:v>413084</c:v>
                </c:pt>
                <c:pt idx="5">
                  <c:v>505665</c:v>
                </c:pt>
                <c:pt idx="6">
                  <c:v>575449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E7F-1C4F-BFCC-44FBCE7BC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493680"/>
        <c:axId val="479495408"/>
      </c:lineChart>
      <c:catAx>
        <c:axId val="47949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9495408"/>
        <c:crosses val="autoZero"/>
        <c:auto val="1"/>
        <c:lblAlgn val="ctr"/>
        <c:lblOffset val="100"/>
        <c:noMultiLvlLbl val="0"/>
      </c:catAx>
      <c:valAx>
        <c:axId val="479495408"/>
        <c:scaling>
          <c:orientation val="minMax"/>
          <c:min val="200000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479493680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75154208086240881"/>
          <c:y val="0.6751649536958565"/>
          <c:w val="0.22574600793665053"/>
          <c:h val="0.21718476971200518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 anchor="t" anchorCtr="0"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  <c:perspective val="0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175880373376483E-2"/>
          <c:y val="0"/>
          <c:w val="0.98421156099945106"/>
          <c:h val="0.94276901610149266"/>
        </c:manualLayout>
      </c:layout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0">
              <a:solidFill>
                <a:srgbClr val="7030A0"/>
              </a:solidFill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  <a:sp3d>
              <a:contourClr>
                <a:srgbClr val="78459A"/>
              </a:contourClr>
            </a:sp3d>
          </c:spPr>
          <c:dLbls>
            <c:dLbl>
              <c:idx val="0"/>
              <c:layout>
                <c:manualLayout>
                  <c:x val="-5.3529281346209469E-2"/>
                  <c:y val="-3.2482737652935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20-5242-B2CC-2F916BCD2E16}"/>
                </c:ext>
              </c:extLst>
            </c:dLbl>
            <c:dLbl>
              <c:idx val="1"/>
              <c:layout>
                <c:manualLayout>
                  <c:x val="-5.7737237980604657E-2"/>
                  <c:y val="-4.708806166202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20-5242-B2CC-2F916BCD2E16}"/>
                </c:ext>
              </c:extLst>
            </c:dLbl>
            <c:dLbl>
              <c:idx val="2"/>
              <c:layout>
                <c:manualLayout>
                  <c:x val="-6.3644982913250991E-2"/>
                  <c:y val="-3.5876705517694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20-5242-B2CC-2F916BCD2E16}"/>
                </c:ext>
              </c:extLst>
            </c:dLbl>
            <c:dLbl>
              <c:idx val="3"/>
              <c:layout>
                <c:manualLayout>
                  <c:x val="-5.9799495906195821E-2"/>
                  <c:y val="-4.2077354595025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20-5242-B2CC-2F916BCD2E16}"/>
                </c:ext>
              </c:extLst>
            </c:dLbl>
            <c:dLbl>
              <c:idx val="4"/>
              <c:layout>
                <c:manualLayout>
                  <c:x val="-5.9673657253172842E-2"/>
                  <c:y val="-5.8581092471337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20-5242-B2CC-2F916BCD2E16}"/>
                </c:ext>
              </c:extLst>
            </c:dLbl>
            <c:dLbl>
              <c:idx val="5"/>
              <c:layout>
                <c:manualLayout>
                  <c:x val="-5.0295685634980963E-2"/>
                  <c:y val="-6.615632150910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20-5242-B2CC-2F916BCD2E16}"/>
                </c:ext>
              </c:extLst>
            </c:dLbl>
            <c:dLbl>
              <c:idx val="6"/>
              <c:layout>
                <c:manualLayout>
                  <c:x val="-6.3794817440427129E-2"/>
                  <c:y val="-4.4707036759387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20-5242-B2CC-2F916BCD2E16}"/>
                </c:ext>
              </c:extLst>
            </c:dLbl>
            <c:dLbl>
              <c:idx val="7"/>
              <c:layout>
                <c:manualLayout>
                  <c:x val="-4.3640670298243991E-2"/>
                  <c:y val="-4.0565610089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20-5242-B2CC-2F916BCD2E16}"/>
                </c:ext>
              </c:extLst>
            </c:dLbl>
            <c:dLbl>
              <c:idx val="8"/>
              <c:layout>
                <c:manualLayout>
                  <c:x val="-5.8114577941557714E-2"/>
                  <c:y val="-3.1795732862433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8E-3146-84E5-61F4260B7C73}"/>
                </c:ext>
              </c:extLst>
            </c:dLbl>
            <c:dLbl>
              <c:idx val="9"/>
              <c:layout>
                <c:manualLayout>
                  <c:x val="-3.0174877008116507E-2"/>
                  <c:y val="-2.3316870765784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E-3146-84E5-61F4260B7C73}"/>
                </c:ext>
              </c:extLst>
            </c:dLbl>
            <c:dLbl>
              <c:idx val="10"/>
              <c:layout>
                <c:manualLayout>
                  <c:x val="-1.6391101862878082E-16"/>
                  <c:y val="-2.5436586289947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C6-734E-86E5-99249F8273C3}"/>
                </c:ext>
              </c:extLst>
            </c:dLbl>
            <c:numFmt formatCode="\$#,##0" sourceLinked="0"/>
            <c:spPr>
              <a:noFill/>
              <a:ln w="1113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Medium" panose="020B0603020102020204" pitchFamily="34" charset="0"/>
                    <a:ea typeface="Franklin Gothic Heavy" charset="0"/>
                    <a:cs typeface="Franklin Gothic Heavy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401999</c:v>
                </c:pt>
                <c:pt idx="1">
                  <c:v>568425</c:v>
                </c:pt>
                <c:pt idx="2">
                  <c:v>725587</c:v>
                </c:pt>
                <c:pt idx="3">
                  <c:v>851885</c:v>
                </c:pt>
                <c:pt idx="4">
                  <c:v>975741</c:v>
                </c:pt>
                <c:pt idx="5" formatCode="#,##0">
                  <c:v>1019227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320-5242-B2CC-2F916BCD2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500"/>
        <c:axId val="622309727"/>
        <c:axId val="1"/>
        <c:axId val="2"/>
      </c:line3DChart>
      <c:catAx>
        <c:axId val="6223097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524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Rockwell Extra Bold" panose="02060603020205020403" pitchFamily="18" charset="77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0000"/>
        </c:scaling>
        <c:delete val="1"/>
        <c:axPos val="l"/>
        <c:majorGridlines>
          <c:spPr>
            <a:ln w="3144" cap="flat" cmpd="sng" algn="ctr">
              <a:solidFill>
                <a:schemeClr val="bg1">
                  <a:lumMod val="75000"/>
                </a:schemeClr>
              </a:solidFill>
              <a:round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crossAx val="622309727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2521562235166068E-4"/>
          <c:w val="0.99702760913444977"/>
          <c:h val="0.93114045742207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044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dPt>
            <c:idx val="2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1C03-8E4E-AC14-D4130B430A9E}"/>
              </c:ext>
            </c:extLst>
          </c:dPt>
          <c:dLbls>
            <c:dLbl>
              <c:idx val="0"/>
              <c:layout>
                <c:manualLayout>
                  <c:x val="-2.3990174731115428E-2"/>
                  <c:y val="-2.8636321396862369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03-8E4E-AC14-D4130B430A9E}"/>
                </c:ext>
              </c:extLst>
            </c:dLbl>
            <c:dLbl>
              <c:idx val="1"/>
              <c:layout>
                <c:manualLayout>
                  <c:x val="-6.1095833962836972E-2"/>
                  <c:y val="-2.6715969436733159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03-8E4E-AC14-D4130B430A9E}"/>
                </c:ext>
              </c:extLst>
            </c:dLbl>
            <c:dLbl>
              <c:idx val="2"/>
              <c:layout>
                <c:manualLayout>
                  <c:x val="-2.188730440934181E-2"/>
                  <c:y val="-5.8961192612744025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03-8E4E-AC14-D4130B430A9E}"/>
                </c:ext>
              </c:extLst>
            </c:dLbl>
            <c:dLbl>
              <c:idx val="3"/>
              <c:layout>
                <c:manualLayout>
                  <c:x val="-4.5375457449253656E-2"/>
                  <c:y val="-2.8938179296174524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03-8E4E-AC14-D4130B430A9E}"/>
                </c:ext>
              </c:extLst>
            </c:dLbl>
            <c:dLbl>
              <c:idx val="4"/>
              <c:layout>
                <c:manualLayout>
                  <c:x val="-3.5526828311266696E-2"/>
                  <c:y val="-3.7460050188769363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03-8E4E-AC14-D4130B430A9E}"/>
                </c:ext>
              </c:extLst>
            </c:dLbl>
            <c:dLbl>
              <c:idx val="5"/>
              <c:layout>
                <c:manualLayout>
                  <c:x val="-1.7667780321250923E-2"/>
                  <c:y val="-3.2640420070809889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03-8E4E-AC14-D4130B430A9E}"/>
                </c:ext>
              </c:extLst>
            </c:dLbl>
            <c:dLbl>
              <c:idx val="6"/>
              <c:layout>
                <c:manualLayout>
                  <c:x val="-1.2823252831801668E-2"/>
                  <c:y val="-6.2058158825306249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03-8E4E-AC14-D4130B430A9E}"/>
                </c:ext>
              </c:extLst>
            </c:dLbl>
            <c:dLbl>
              <c:idx val="7"/>
              <c:layout>
                <c:manualLayout>
                  <c:x val="-3.1694225202151302E-2"/>
                  <c:y val="3.5394229507196888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03-8E4E-AC14-D4130B430A9E}"/>
                </c:ext>
              </c:extLst>
            </c:dLbl>
            <c:dLbl>
              <c:idx val="8"/>
              <c:layout>
                <c:manualLayout>
                  <c:x val="-1.9434388297891299E-2"/>
                  <c:y val="-4.4641795636226819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03-8E4E-AC14-D4130B430A9E}"/>
                </c:ext>
              </c:extLst>
            </c:dLbl>
            <c:dLbl>
              <c:idx val="9"/>
              <c:layout>
                <c:manualLayout>
                  <c:x val="-6.9186357898414944E-2"/>
                  <c:y val="-1.7289555077940218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03-8E4E-AC14-D4130B430A9E}"/>
                </c:ext>
              </c:extLst>
            </c:dLbl>
            <c:dLbl>
              <c:idx val="10"/>
              <c:layout>
                <c:manualLayout>
                  <c:x val="-2.8093792580998322E-2"/>
                  <c:y val="-4.6130892590717572E-2"/>
                </c:manualLayout>
              </c:layout>
              <c:spPr>
                <a:noFill/>
                <a:ln w="1166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03-8E4E-AC14-D4130B430A9E}"/>
                </c:ext>
              </c:extLst>
            </c:dLbl>
            <c:dLbl>
              <c:idx val="11"/>
              <c:layout>
                <c:manualLayout>
                  <c:x val="-2.7280479850036125E-2"/>
                  <c:y val="4.4485406458357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CA-4732-9B3A-9892A73C0C25}"/>
                </c:ext>
              </c:extLst>
            </c:dLbl>
            <c:dLbl>
              <c:idx val="12"/>
              <c:layout>
                <c:manualLayout>
                  <c:x val="-4.5467466416728537E-3"/>
                  <c:y val="-1.3083943075987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24-7649-A03D-5373EFF2C9E7}"/>
                </c:ext>
              </c:extLst>
            </c:dLbl>
            <c:spPr>
              <a:noFill/>
              <a:ln w="1166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"$"#,##0_);\("$"#,##0\)</c:formatCode>
                <c:ptCount val="6"/>
                <c:pt idx="0">
                  <c:v>73000</c:v>
                </c:pt>
                <c:pt idx="1">
                  <c:v>73000</c:v>
                </c:pt>
                <c:pt idx="2">
                  <c:v>50370</c:v>
                </c:pt>
                <c:pt idx="3">
                  <c:v>60000</c:v>
                </c:pt>
                <c:pt idx="4">
                  <c:v>60000</c:v>
                </c:pt>
                <c:pt idx="5">
                  <c:v>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C03-8E4E-AC14-D4130B430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8695488"/>
        <c:axId val="1"/>
      </c:lineChart>
      <c:catAx>
        <c:axId val="106869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459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Rockwell Extra Bold"/>
                <a:ea typeface="Rockwell Extra Bold"/>
                <a:cs typeface="Rockwell Extra Bold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90000"/>
          <c:min val="50000"/>
        </c:scaling>
        <c:delete val="1"/>
        <c:axPos val="l"/>
        <c:majorGridlines>
          <c:spPr>
            <a:ln w="1459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&quot;$&quot;#,##0_);\(&quot;$&quot;#,##0\)" sourceLinked="1"/>
        <c:majorTickMark val="out"/>
        <c:minorTickMark val="none"/>
        <c:tickLblPos val="nextTo"/>
        <c:crossAx val="1068695488"/>
        <c:crosses val="autoZero"/>
        <c:crossBetween val="between"/>
      </c:valAx>
      <c:spPr>
        <a:noFill/>
        <a:ln w="26624">
          <a:noFill/>
        </a:ln>
      </c:spPr>
    </c:plotArea>
    <c:plotVisOnly val="1"/>
    <c:dispBlanksAs val="gap"/>
    <c:showDLblsOverMax val="0"/>
  </c:chart>
  <c:spPr>
    <a:gradFill flip="none" rotWithShape="1">
      <a:gsLst>
        <a:gs pos="52000">
          <a:schemeClr val="accent2">
            <a:lumMod val="5000"/>
            <a:lumOff val="95000"/>
          </a:schemeClr>
        </a:gs>
        <a:gs pos="75000">
          <a:schemeClr val="accent2">
            <a:lumMod val="45000"/>
            <a:lumOff val="55000"/>
          </a:schemeClr>
        </a:gs>
        <a:gs pos="83000">
          <a:schemeClr val="accent2">
            <a:lumMod val="45000"/>
            <a:lumOff val="55000"/>
          </a:schemeClr>
        </a:gs>
        <a:gs pos="100000">
          <a:schemeClr val="accent2">
            <a:lumMod val="30000"/>
            <a:lumOff val="70000"/>
          </a:schemeClr>
        </a:gs>
      </a:gsLst>
      <a:lin ang="5400000" scaled="1"/>
      <a:tileRect/>
    </a:gradFill>
    <a:ln w="1459">
      <a:solidFill>
        <a:srgbClr val="808080"/>
      </a:solidFill>
      <a:prstDash val="solid"/>
    </a:ln>
  </c:spPr>
  <c:txPr>
    <a:bodyPr/>
    <a:lstStyle/>
    <a:p>
      <a:pPr>
        <a:defRPr sz="824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1879552238024"/>
          <c:y val="0.1196075978691503"/>
          <c:w val="0.73481208725013192"/>
          <c:h val="0.634361252473746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Hours</c:v>
                </c:pt>
              </c:strCache>
            </c:strRef>
          </c:tx>
          <c:explosion val="26"/>
          <c:dPt>
            <c:idx val="0"/>
            <c:bubble3D val="0"/>
            <c:spPr>
              <a:solidFill>
                <a:srgbClr val="FE9830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88A-CC43-BA48-248391EEF627}"/>
              </c:ext>
            </c:extLst>
          </c:dPt>
          <c:dPt>
            <c:idx val="1"/>
            <c:bubble3D val="0"/>
            <c:spPr>
              <a:solidFill>
                <a:srgbClr val="59FDFF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8A-CC43-BA48-248391EEF627}"/>
              </c:ext>
            </c:extLst>
          </c:dPt>
          <c:dPt>
            <c:idx val="2"/>
            <c:bubble3D val="0"/>
            <c:spPr>
              <a:solidFill>
                <a:srgbClr val="1342C0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8A-CC43-BA48-248391EEF627}"/>
              </c:ext>
            </c:extLst>
          </c:dPt>
          <c:dPt>
            <c:idx val="3"/>
            <c:bubble3D val="0"/>
            <c:spPr>
              <a:solidFill>
                <a:srgbClr val="F93DC1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8A-CC43-BA48-248391EEF627}"/>
              </c:ext>
            </c:extLst>
          </c:dPt>
          <c:dPt>
            <c:idx val="4"/>
            <c:bubble3D val="0"/>
            <c:spPr>
              <a:solidFill>
                <a:srgbClr val="9440D3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88A-CC43-BA48-248391EEF627}"/>
              </c:ext>
            </c:extLst>
          </c:dPt>
          <c:dPt>
            <c:idx val="5"/>
            <c:bubble3D val="0"/>
            <c:spPr>
              <a:solidFill>
                <a:srgbClr val="418649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88A-CC43-BA48-248391EEF627}"/>
              </c:ext>
            </c:extLst>
          </c:dPt>
          <c:dPt>
            <c:idx val="6"/>
            <c:bubble3D val="0"/>
            <c:spPr>
              <a:solidFill>
                <a:srgbClr val="969696"/>
              </a:solidFill>
              <a:ln w="131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88A-CC43-BA48-248391EEF627}"/>
              </c:ext>
            </c:extLst>
          </c:dPt>
          <c:cat>
            <c:strRef>
              <c:f>Sheet1!$A$2:$A$7</c:f>
              <c:strCache>
                <c:ptCount val="6"/>
                <c:pt idx="0">
                  <c:v>Fenton Schools</c:v>
                </c:pt>
                <c:pt idx="1">
                  <c:v>Fenton Pool</c:v>
                </c:pt>
                <c:pt idx="2">
                  <c:v>Lake Fenton Schools</c:v>
                </c:pt>
                <c:pt idx="3">
                  <c:v>Dance Studio at Fenton Schools</c:v>
                </c:pt>
                <c:pt idx="4">
                  <c:v>Fenton Community &amp; Cultural Center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1172</c:v>
                </c:pt>
                <c:pt idx="1">
                  <c:v>520</c:v>
                </c:pt>
                <c:pt idx="2">
                  <c:v>124</c:v>
                </c:pt>
                <c:pt idx="3">
                  <c:v>257</c:v>
                </c:pt>
                <c:pt idx="4">
                  <c:v>1500</c:v>
                </c:pt>
                <c:pt idx="5">
                  <c:v>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8A-CC43-BA48-248391EEF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3676">
          <a:noFill/>
        </a:ln>
      </c:spPr>
    </c:plotArea>
    <c:legend>
      <c:legendPos val="b"/>
      <c:layout>
        <c:manualLayout>
          <c:xMode val="edge"/>
          <c:yMode val="edge"/>
          <c:x val="1.6256693745906423E-2"/>
          <c:y val="0.54711572243010798"/>
          <c:w val="0.39317108876241952"/>
          <c:h val="0.38528350052133897"/>
        </c:manualLayout>
      </c:layout>
      <c:overlay val="0"/>
      <c:spPr>
        <a:noFill/>
        <a:ln>
          <a:noFill/>
        </a:ln>
        <a:effectLst>
          <a:softEdge rad="86221"/>
        </a:effectLst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American Typewriter" charset="0"/>
              <a:ea typeface="American Typewriter" charset="0"/>
              <a:cs typeface="American Typewriter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0.22178</cdr:x>
      <cdr:y>0.04553</cdr:y>
    </cdr:from>
    <cdr:to>
      <cdr:x>0.49215</cdr:x>
      <cdr:y>0.327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946A205A-E5CC-013B-81D8-A30AE337C46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21230" y="323850"/>
          <a:ext cx="4668768" cy="19888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0.49975</cdr:x>
      <cdr:y>0.04206</cdr:y>
    </cdr:from>
    <cdr:to>
      <cdr:x>0.73698</cdr:x>
      <cdr:y>0.24448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FD47DF72-C4DC-1D4B-2DBB-A7B46D2BFCE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722519" y="299571"/>
          <a:ext cx="4107890" cy="143920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0.78882</cdr:x>
      <cdr:y>0.13209</cdr:y>
    </cdr:from>
    <cdr:to>
      <cdr:x>0.91847</cdr:x>
      <cdr:y>0.19683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79682" y="706437"/>
          <a:ext cx="1459465" cy="346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28</a:t>
          </a:r>
          <a:r>
            <a:rPr lang="en-US" sz="1600" b="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%</a:t>
          </a:r>
        </a:p>
      </cdr:txBody>
    </cdr:sp>
  </cdr:relSizeAnchor>
  <cdr:relSizeAnchor xmlns:cdr="http://schemas.openxmlformats.org/drawingml/2006/chartDrawing">
    <cdr:from>
      <cdr:x>0.65342</cdr:x>
      <cdr:y>0.75561</cdr:y>
    </cdr:from>
    <cdr:to>
      <cdr:x>0.72057</cdr:x>
      <cdr:y>0.80548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355554" y="4041216"/>
          <a:ext cx="755905" cy="266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  <cdr:relSizeAnchor xmlns:cdr="http://schemas.openxmlformats.org/drawingml/2006/chartDrawing">
    <cdr:from>
      <cdr:x>0.84331</cdr:x>
      <cdr:y>0.59803</cdr:y>
    </cdr:from>
    <cdr:to>
      <cdr:x>0.91121</cdr:x>
      <cdr:y>0.68234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493065" y="3198421"/>
          <a:ext cx="764347" cy="450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12%</a:t>
          </a:r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  <cdr:relSizeAnchor xmlns:cdr="http://schemas.openxmlformats.org/drawingml/2006/chartDrawing">
    <cdr:from>
      <cdr:x>0.75078</cdr:x>
      <cdr:y>0.6998</cdr:y>
    </cdr:from>
    <cdr:to>
      <cdr:x>0.86168</cdr:x>
      <cdr:y>0.74918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451496" y="3742743"/>
          <a:ext cx="1248397" cy="264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1%</a:t>
          </a:r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  <cdr:relSizeAnchor xmlns:cdr="http://schemas.openxmlformats.org/drawingml/2006/chartDrawing">
    <cdr:from>
      <cdr:x>0.6799</cdr:x>
      <cdr:y>0.73091</cdr:y>
    </cdr:from>
    <cdr:to>
      <cdr:x>0.83355</cdr:x>
      <cdr:y>0.78054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53582" y="3909141"/>
          <a:ext cx="1729633" cy="265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6%</a:t>
          </a:r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  <cdr:relSizeAnchor xmlns:cdr="http://schemas.openxmlformats.org/drawingml/2006/chartDrawing">
    <cdr:from>
      <cdr:x>0.36585</cdr:x>
      <cdr:y>0.59412</cdr:y>
    </cdr:from>
    <cdr:to>
      <cdr:x>0.5175</cdr:x>
      <cdr:y>0.6445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118362" y="3177552"/>
          <a:ext cx="1707119" cy="269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36%</a:t>
          </a:r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  <cdr:relSizeAnchor xmlns:cdr="http://schemas.openxmlformats.org/drawingml/2006/chartDrawing">
    <cdr:from>
      <cdr:x>0.49774</cdr:x>
      <cdr:y>0.09346</cdr:y>
    </cdr:from>
    <cdr:to>
      <cdr:x>0.65089</cdr:x>
      <cdr:y>0.14084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03082" y="499833"/>
          <a:ext cx="1724004" cy="253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badi MT Condensed Extra Bold" charset="0"/>
              <a:ea typeface="Abadi MT Condensed Extra Bold" charset="0"/>
              <a:cs typeface="Abadi MT Condensed Extra Bold" charset="0"/>
            </a:rPr>
            <a:t>15%</a:t>
          </a:r>
          <a:endParaRPr lang="en-US" sz="1600" b="0" dirty="0">
            <a:latin typeface="Abadi MT Condensed Extra Bold" charset="0"/>
            <a:ea typeface="Abadi MT Condensed Extra Bold" charset="0"/>
            <a:cs typeface="Abadi MT Condensed Extra Bold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0D2324-BE06-520D-9D78-E7560E25BC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0B2F6-0DF3-A042-DE99-B2321E6E6F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75FA2A-5C28-A749-B55E-1026C0FFE9BE}" type="datetimeFigureOut">
              <a:rPr lang="en-US"/>
              <a:pPr>
                <a:defRPr/>
              </a:pPr>
              <a:t>7/17/25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40429-6A78-CB0D-5C41-8C835C6CA1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45B37-AE14-3ADF-02EA-093E0489E4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3FE99F-47ED-E644-947B-BF8C519C0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FC15C7-203E-B67D-BBB3-DCF38D8A2B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69209-B3B9-7FB3-994A-377EB84028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559E70-E5B9-2741-973E-22D7D550FB03}" type="datetimeFigureOut">
              <a:rPr lang="en-US"/>
              <a:pPr>
                <a:defRPr/>
              </a:pPr>
              <a:t>7/17/25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894650-FD15-F2CD-6242-7AB563E53E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21EDCC1-FFB1-8549-C3CE-FC4F0F5B8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1EBA9-6F1A-BEEA-6F37-A8B554B06A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A9EA8-B6DB-B0B7-6508-3460BC35C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34BFD0-B748-BA4F-93C4-6D6CD6162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F3F897BF-925C-C789-49A2-63950D4C0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A691109B-D1F1-C88C-7CC6-30D07FA15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CE088EDA-9853-111E-67ED-68A37BE60B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65610" indent="-294465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77862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49006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120151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687EC8-8FC1-B549-BF70-DBF4C171BBA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4BFD0-B748-BA4F-93C4-6D6CD61624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0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6F85C6C3-E90A-B6E6-2F09-CC7336D6D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88C32A7-1C09-F187-EF39-F43176C55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E25AF2A-F54C-8999-FE13-241B49F9F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65610" indent="-294465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77862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49006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120151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2C1C40-2015-C041-8C66-054B8EC342A4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67183EC0-A849-0AB9-608B-5489EE658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74D75029-F3E3-0CF3-4F35-4E8191109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537BD520-C5AF-F693-A4E9-16BA67997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65610" indent="-294465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77862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49006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120151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6F5E59-9C74-CA46-8952-4D179B9D954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0BEA209D-85CA-4074-B691-F3E81DFD7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3A30FC17-145E-A569-D96F-D99EB5A3B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E1B4534E-60EE-75C3-0D2E-DB61F2BD0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65610" indent="-294465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77862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49006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120151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B365A9-76E4-B34F-ABF7-D5DEB6B587D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4BFD0-B748-BA4F-93C4-6D6CD61624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DDA33580-79FE-4B51-E75C-5607C0750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AB782633-3280-701E-8EE8-E6E26C9C3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70D806A8-6AB5-75EC-BAF5-BBC2A34BD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65610" indent="-294465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77862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49006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120151" indent="-235572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9129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3062440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533585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4004729" indent="-235572" defTabSz="4711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E156F1-3AAF-424D-819E-D3591A85F67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51FF4F-E6E8-6844-A6A9-6D3F7CF87FA6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CF93B-AAF2-0143-9BFD-EBAE32231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6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DA32E-18CF-6B4D-9F50-3FF9D03356AA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9EB4D-8CE3-874C-AA3D-0FAA364037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1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BF65F-7061-A44E-BD9D-548545967C73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AC7AA-F366-794C-BC25-9EE875F999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936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803615-661F-E74A-A509-3637C1C07B7D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1351A-7C4D-C245-BA04-68D003C32D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832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93FCC1-5345-3E4D-899E-F1B790973038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7FE9F-7477-D645-A32A-8084056F23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1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1A0B8-8387-E348-94B7-D7C923F6EEA5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542FD-7FFB-BD40-90FC-24041A46B5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08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7F50A5-922D-0A45-9401-189BC306E240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DACD3-95E4-814E-9042-7523E73C6E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27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D02DE-53D4-3C4D-9439-4A6FED975199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1B523-E3FF-EB40-9B9E-3538C86D24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8FFFA-AABF-FB4A-A2C0-BE1F0403ABEC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C9807-D455-E844-BD9A-21FD8819B0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21BF30-C5B6-8645-942B-F2FB4A1367FC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60170-3749-D14E-95D1-9DBA2AC4E2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293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C6B42-E63C-7447-B7F7-5001DDA6ABDC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FCE0A-4819-C542-8777-54A8C1E9C1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65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7F50A5-922D-0A45-9401-189BC306E240}" type="datetime1">
              <a:rPr lang="en-US" smtClean="0"/>
              <a:pPr>
                <a:defRPr/>
              </a:pPr>
              <a:t>7/17/25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FDACD3-95E4-814E-9042-7523E73C6E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172" r:id="rId7"/>
    <p:sldLayoutId id="2147486173" r:id="rId8"/>
    <p:sldLayoutId id="2147486174" r:id="rId9"/>
    <p:sldLayoutId id="2147486175" r:id="rId10"/>
    <p:sldLayoutId id="21474861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D730-DA78-7652-869C-F5F306746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96850"/>
            <a:ext cx="10779125" cy="203041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800" b="1"/>
              <a:t>                      </a:t>
            </a:r>
          </a:p>
        </p:txBody>
      </p:sp>
      <p:pic>
        <p:nvPicPr>
          <p:cNvPr id="15362" name="Picture 4">
            <a:extLst>
              <a:ext uri="{FF2B5EF4-FFF2-40B4-BE49-F238E27FC236}">
                <a16:creationId xmlns:a16="http://schemas.microsoft.com/office/drawing/2014/main" id="{9B767F56-9EA7-CEF7-8FAE-209F6590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12" y="-212538"/>
            <a:ext cx="4611075" cy="249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>
            <a:extLst>
              <a:ext uri="{FF2B5EF4-FFF2-40B4-BE49-F238E27FC236}">
                <a16:creationId xmlns:a16="http://schemas.microsoft.com/office/drawing/2014/main" id="{8844BCC6-93F8-DC75-0196-CCF568C49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02789" y="79123"/>
            <a:ext cx="4833937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/>
            <a:r>
              <a:rPr lang="en-US" altLang="en-US" sz="6700" b="1" dirty="0">
                <a:latin typeface="Arial Nova" panose="020B0504020202020204" pitchFamily="34" charset="0"/>
                <a:ea typeface="Rockwell Extra Bold" panose="02060603020205020403" pitchFamily="18" charset="77"/>
                <a:cs typeface="Arial Hebrew Scholar" pitchFamily="2" charset="-79"/>
              </a:rPr>
              <a:t>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C82F8-16ED-50B7-E89E-58869FF4B5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22" b="12222"/>
          <a:stretch/>
        </p:blipFill>
        <p:spPr>
          <a:xfrm>
            <a:off x="1649971" y="1333455"/>
            <a:ext cx="9361614" cy="53049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5365" name="TextBox 7">
            <a:extLst>
              <a:ext uri="{FF2B5EF4-FFF2-40B4-BE49-F238E27FC236}">
                <a16:creationId xmlns:a16="http://schemas.microsoft.com/office/drawing/2014/main" id="{E6D8F0FB-95EC-41EC-B9DC-ECDAAB44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151" y="107653"/>
            <a:ext cx="7432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6600" b="1">
                <a:latin typeface="Arial Nova" panose="020B0504020202020204" pitchFamily="34" charset="0"/>
                <a:ea typeface="Rockwell Extra Bold" panose="02060603020205020403" pitchFamily="18" charset="77"/>
                <a:cs typeface="Baloo Tamma 2" panose="03080502040302020200" pitchFamily="66" charset="77"/>
              </a:rPr>
              <a:t>Annual Report</a:t>
            </a:r>
          </a:p>
        </p:txBody>
      </p:sp>
    </p:spTree>
  </p:cSld>
  <p:clrMapOvr>
    <a:masterClrMapping/>
  </p:clrMapOvr>
  <p:transition spd="slow" advClick="0" advTm="12178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1">
            <a:extLst>
              <a:ext uri="{FF2B5EF4-FFF2-40B4-BE49-F238E27FC236}">
                <a16:creationId xmlns:a16="http://schemas.microsoft.com/office/drawing/2014/main" id="{E5C25AB4-DA73-C7C8-7123-649A45C8F9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31613" y="6370638"/>
            <a:ext cx="365125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85C9C7-0715-F245-B4F4-7C782E17EC0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8C27A-115B-157F-E8D4-01AAFDD7C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463" y="1638119"/>
            <a:ext cx="4300537" cy="3970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Fenton Twp	      	        29%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City of Fenton		 	 23%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City of Linden			   9%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Tyrone Township		  12%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Argentine Township	    5%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Mundy Township		    3%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Grand Blanc		   	    2%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Holly/Rose Twp    		    6%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2400" b="1" dirty="0">
                <a:latin typeface="+mn-lt"/>
              </a:rPr>
              <a:t>Other			   		   11%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x-none" sz="24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B0C70-B0A9-B38F-FC72-373F9D704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34" b="20334"/>
          <a:stretch/>
        </p:blipFill>
        <p:spPr>
          <a:xfrm>
            <a:off x="438961" y="652345"/>
            <a:ext cx="7510940" cy="5941886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softEdge rad="406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C30BC-9C8F-42F8-D2BB-AAD756F19B8B}"/>
              </a:ext>
            </a:extLst>
          </p:cNvPr>
          <p:cNvSpPr txBox="1"/>
          <p:nvPr/>
        </p:nvSpPr>
        <p:spPr>
          <a:xfrm>
            <a:off x="1139505" y="49474"/>
            <a:ext cx="991299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Arial Nova" panose="020B0504020202020204" pitchFamily="34" charset="0"/>
              </a:rPr>
              <a:t>Participant Residency</a:t>
            </a:r>
            <a:endParaRPr lang="en-US" b="1">
              <a:latin typeface="Arial Nova" panose="020B05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97A3C7-28D9-F8AC-1A8C-BA9ABC76AA56}"/>
              </a:ext>
            </a:extLst>
          </p:cNvPr>
          <p:cNvSpPr txBox="1"/>
          <p:nvPr/>
        </p:nvSpPr>
        <p:spPr>
          <a:xfrm>
            <a:off x="2743200" y="531341"/>
            <a:ext cx="7401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Participant Residency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123284-CE85-6D98-F55A-B8593890D8C6}"/>
              </a:ext>
            </a:extLst>
          </p:cNvPr>
          <p:cNvSpPr txBox="1"/>
          <p:nvPr/>
        </p:nvSpPr>
        <p:spPr>
          <a:xfrm>
            <a:off x="284205" y="2139440"/>
            <a:ext cx="3595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Fenton Twp.</a:t>
            </a:r>
          </a:p>
          <a:p>
            <a:r>
              <a:rPr lang="en-US" sz="2400" dirty="0"/>
              <a:t>City of Fenton</a:t>
            </a:r>
          </a:p>
          <a:p>
            <a:r>
              <a:rPr lang="en-US" sz="2400" dirty="0"/>
              <a:t>City of Linden</a:t>
            </a:r>
          </a:p>
          <a:p>
            <a:r>
              <a:rPr lang="en-US" sz="2400" dirty="0"/>
              <a:t>Tyrone Twp.</a:t>
            </a:r>
          </a:p>
          <a:p>
            <a:r>
              <a:rPr lang="en-US" sz="2400" dirty="0"/>
              <a:t>Argentine Twp.</a:t>
            </a:r>
          </a:p>
          <a:p>
            <a:r>
              <a:rPr lang="en-US" sz="2400" dirty="0"/>
              <a:t>Mundy Twp.</a:t>
            </a:r>
          </a:p>
          <a:p>
            <a:r>
              <a:rPr lang="en-US" sz="2400" dirty="0"/>
              <a:t>Grand Blanc</a:t>
            </a:r>
          </a:p>
          <a:p>
            <a:r>
              <a:rPr lang="en-US" sz="2400" dirty="0"/>
              <a:t>Holly/Rose Twp.</a:t>
            </a:r>
          </a:p>
          <a:p>
            <a:r>
              <a:rPr lang="en-US" sz="2400" dirty="0"/>
              <a:t>Other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number of numbers in a row&#10;&#10;Description automatically generated">
            <a:extLst>
              <a:ext uri="{FF2B5EF4-FFF2-40B4-BE49-F238E27FC236}">
                <a16:creationId xmlns:a16="http://schemas.microsoft.com/office/drawing/2014/main" id="{671094FB-F899-F383-8E5E-B8482664C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2"/>
          <a:stretch/>
        </p:blipFill>
        <p:spPr>
          <a:xfrm>
            <a:off x="4688703" y="1453293"/>
            <a:ext cx="5456194" cy="447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DD8EB-8BF1-7E57-1705-F32C8050569D}"/>
              </a:ext>
            </a:extLst>
          </p:cNvPr>
          <p:cNvSpPr txBox="1"/>
          <p:nvPr/>
        </p:nvSpPr>
        <p:spPr>
          <a:xfrm>
            <a:off x="3481173" y="1554665"/>
            <a:ext cx="186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21624-21A7-E3BB-CADC-82DEDFA28169}"/>
              </a:ext>
            </a:extLst>
          </p:cNvPr>
          <p:cNvSpPr txBox="1"/>
          <p:nvPr/>
        </p:nvSpPr>
        <p:spPr>
          <a:xfrm>
            <a:off x="2842054" y="2139440"/>
            <a:ext cx="15720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/>
              <a:t>29%</a:t>
            </a:r>
          </a:p>
          <a:p>
            <a:pPr algn="r"/>
            <a:r>
              <a:rPr lang="en-US" sz="2500" b="1" dirty="0"/>
              <a:t>23%</a:t>
            </a:r>
          </a:p>
          <a:p>
            <a:pPr algn="r"/>
            <a:r>
              <a:rPr lang="en-US" sz="2500" b="1" dirty="0"/>
              <a:t>9%</a:t>
            </a:r>
          </a:p>
          <a:p>
            <a:pPr algn="r"/>
            <a:r>
              <a:rPr lang="en-US" sz="2500" b="1" dirty="0"/>
              <a:t>12%</a:t>
            </a:r>
          </a:p>
          <a:p>
            <a:pPr algn="r"/>
            <a:r>
              <a:rPr lang="en-US" sz="2500" b="1" dirty="0"/>
              <a:t>5%</a:t>
            </a:r>
          </a:p>
          <a:p>
            <a:pPr algn="r"/>
            <a:r>
              <a:rPr lang="en-US" sz="2500" b="1" dirty="0"/>
              <a:t>3%</a:t>
            </a:r>
          </a:p>
          <a:p>
            <a:pPr algn="r"/>
            <a:r>
              <a:rPr lang="en-US" sz="2500" b="1" dirty="0"/>
              <a:t>2%</a:t>
            </a:r>
          </a:p>
          <a:p>
            <a:pPr algn="r"/>
            <a:r>
              <a:rPr lang="en-US" sz="2500" b="1" dirty="0"/>
              <a:t>6%</a:t>
            </a:r>
          </a:p>
          <a:p>
            <a:pPr algn="r"/>
            <a:r>
              <a:rPr lang="en-US" sz="2500" b="1" dirty="0"/>
              <a:t>11%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5C25AB4-DA73-C7C8-7123-649A45C8F9C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596216" y="6298630"/>
            <a:ext cx="365125" cy="365125"/>
          </a:xfrm>
          <a:prstGeom prst="rect">
            <a:avLst/>
          </a:prstGeo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71807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18D53C8-7808-85FA-D440-572215C1B4CD}"/>
              </a:ext>
            </a:extLst>
          </p:cNvPr>
          <p:cNvSpPr txBox="1">
            <a:spLocks noChangeArrowheads="1"/>
          </p:cNvSpPr>
          <p:nvPr/>
        </p:nvSpPr>
        <p:spPr>
          <a:xfrm>
            <a:off x="179387" y="-246828"/>
            <a:ext cx="5529262" cy="4495800"/>
          </a:xfrm>
          <a:prstGeom prst="rect">
            <a:avLst/>
          </a:prstGeom>
          <a:ln w="76200">
            <a:miter lim="800000"/>
            <a:headEnd/>
            <a:tailEnd/>
          </a:ln>
        </p:spPr>
        <p:txBody>
          <a:bodyPr>
            <a:normAutofit fontScale="5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n-US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n-US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Survey Questions</a:t>
            </a:r>
            <a:r>
              <a:rPr lang="en-US" altLang="en-US" sz="3600" dirty="0">
                <a:solidFill>
                  <a:schemeClr val="tx1"/>
                </a:solidFill>
              </a:rPr>
              <a:t>	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Is this your first time taking an SLPR class?</a:t>
            </a:r>
            <a:r>
              <a:rPr lang="en-US" altLang="en-US" sz="3300" b="1" dirty="0">
                <a:solidFill>
                  <a:schemeClr val="tx1"/>
                </a:solidFill>
              </a:rPr>
              <a:t>	</a:t>
            </a:r>
            <a:r>
              <a:rPr lang="en-US" altLang="en-US" sz="3300" dirty="0">
                <a:solidFill>
                  <a:schemeClr val="tx1"/>
                </a:solidFill>
              </a:rPr>
              <a:t>		                   </a:t>
            </a:r>
            <a:r>
              <a:rPr lang="en-US" altLang="en-US" sz="3300" i="1" dirty="0">
                <a:solidFill>
                  <a:schemeClr val="tx1"/>
                </a:solidFill>
              </a:rPr>
              <a:t>29% Yes,   71%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Was staff helpful and knowledgeable?</a:t>
            </a:r>
            <a:r>
              <a:rPr lang="en-US" altLang="en-US" sz="2900" dirty="0">
                <a:solidFill>
                  <a:schemeClr val="tx1"/>
                </a:solidFill>
              </a:rPr>
              <a:t>  </a:t>
            </a:r>
            <a:r>
              <a:rPr lang="en-US" altLang="en-US" sz="3300" dirty="0">
                <a:solidFill>
                  <a:schemeClr val="tx1"/>
                </a:solidFill>
              </a:rPr>
              <a:t>				 </a:t>
            </a:r>
            <a:r>
              <a:rPr lang="en-US" altLang="en-US" sz="3300" i="1" dirty="0">
                <a:solidFill>
                  <a:schemeClr val="tx1"/>
                </a:solidFill>
              </a:rPr>
              <a:t>96% Yes,    4%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Was the instructor enthusiastic and qualified</a:t>
            </a:r>
            <a:r>
              <a:rPr lang="en-US" altLang="en-US" sz="3300" b="1" dirty="0">
                <a:solidFill>
                  <a:schemeClr val="tx1"/>
                </a:solidFill>
              </a:rPr>
              <a:t>?</a:t>
            </a:r>
            <a:r>
              <a:rPr lang="en-US" altLang="en-US" sz="3300" dirty="0">
                <a:solidFill>
                  <a:schemeClr val="tx1"/>
                </a:solidFill>
              </a:rPr>
              <a:t>			 </a:t>
            </a:r>
            <a:r>
              <a:rPr lang="en-US" altLang="en-US" sz="3300" i="1" dirty="0">
                <a:solidFill>
                  <a:schemeClr val="tx1"/>
                </a:solidFill>
              </a:rPr>
              <a:t>95% Yes,    5%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Did you and/or your child enjoy the program</a:t>
            </a:r>
            <a:r>
              <a:rPr lang="en-US" altLang="en-US" sz="3300" b="1" dirty="0">
                <a:solidFill>
                  <a:schemeClr val="tx1"/>
                </a:solidFill>
              </a:rPr>
              <a:t>?</a:t>
            </a:r>
            <a:r>
              <a:rPr lang="en-US" altLang="en-US" sz="3300" dirty="0">
                <a:solidFill>
                  <a:schemeClr val="tx1"/>
                </a:solidFill>
              </a:rPr>
              <a:t>			 </a:t>
            </a:r>
            <a:r>
              <a:rPr lang="en-US" altLang="en-US" sz="3300" i="1" dirty="0">
                <a:solidFill>
                  <a:schemeClr val="tx1"/>
                </a:solidFill>
              </a:rPr>
              <a:t>96% Yes,    4%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Was the cost of the program competitively priced?     </a:t>
            </a:r>
            <a:r>
              <a:rPr lang="en-US" altLang="en-US" sz="3300" b="1" dirty="0">
                <a:solidFill>
                  <a:schemeClr val="tx1"/>
                </a:solidFill>
              </a:rPr>
              <a:t>		                   </a:t>
            </a:r>
            <a:r>
              <a:rPr lang="en-US" altLang="en-US" sz="3300" i="1" dirty="0">
                <a:solidFill>
                  <a:schemeClr val="tx1"/>
                </a:solidFill>
              </a:rPr>
              <a:t>91% Yes,    9%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altLang="en-US" sz="2900" b="1" dirty="0">
                <a:solidFill>
                  <a:schemeClr val="tx1"/>
                </a:solidFill>
              </a:rPr>
              <a:t>Would you take the program again?</a:t>
            </a:r>
            <a:r>
              <a:rPr lang="en-US" altLang="en-US" sz="3300" dirty="0">
                <a:solidFill>
                  <a:schemeClr val="tx1"/>
                </a:solidFill>
              </a:rPr>
              <a:t>		 		  </a:t>
            </a:r>
            <a:r>
              <a:rPr lang="en-US" altLang="en-US" sz="3300" i="1" dirty="0">
                <a:solidFill>
                  <a:schemeClr val="tx1"/>
                </a:solidFill>
              </a:rPr>
              <a:t>90% Yes,   10% No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altLang="en-US" sz="4500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Franklin Gothic Book" panose="020B0503020102020204" pitchFamily="34" charset="0"/>
              <a:buNone/>
              <a:defRPr/>
            </a:pPr>
            <a:endParaRPr lang="en-US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650" name="TextBox 3">
            <a:extLst>
              <a:ext uri="{FF2B5EF4-FFF2-40B4-BE49-F238E27FC236}">
                <a16:creationId xmlns:a16="http://schemas.microsoft.com/office/drawing/2014/main" id="{97D2AE0E-8CBD-46FA-D3A5-964C2A3BF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845036"/>
            <a:ext cx="8315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/>
            <a:r>
              <a:rPr lang="en-US" altLang="en-US" sz="4800" b="1">
                <a:latin typeface="Arial Nova" panose="020B0504020202020204" pitchFamily="34" charset="0"/>
                <a:ea typeface="Rockwell Extra Bold" panose="02060603020205020403" pitchFamily="18" charset="77"/>
                <a:cs typeface="Arial Hebrew Scholar" pitchFamily="2" charset="-79"/>
              </a:rPr>
              <a:t>Customer</a:t>
            </a:r>
            <a:r>
              <a:rPr lang="en-US" altLang="en-US" sz="4400" b="1">
                <a:latin typeface="Arial Nova" panose="020B0504020202020204" pitchFamily="34" charset="0"/>
                <a:ea typeface="Rockwell Extra Bold" panose="02060603020205020403" pitchFamily="18" charset="77"/>
                <a:cs typeface="Arial Hebrew Scholar" pitchFamily="2" charset="-79"/>
              </a:rPr>
              <a:t> Satisfaction</a:t>
            </a:r>
          </a:p>
        </p:txBody>
      </p:sp>
      <p:pic>
        <p:nvPicPr>
          <p:cNvPr id="27651" name="Picture 5">
            <a:extLst>
              <a:ext uri="{FF2B5EF4-FFF2-40B4-BE49-F238E27FC236}">
                <a16:creationId xmlns:a16="http://schemas.microsoft.com/office/drawing/2014/main" id="{7DCEE6B0-9622-149F-D722-CF9CD3CD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06" y="-140417"/>
            <a:ext cx="34671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5D877-0AE4-CDDA-C8C3-CD4689049118}"/>
              </a:ext>
            </a:extLst>
          </p:cNvPr>
          <p:cNvSpPr txBox="1"/>
          <p:nvPr/>
        </p:nvSpPr>
        <p:spPr>
          <a:xfrm>
            <a:off x="179387" y="4387663"/>
            <a:ext cx="7058025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2000" b="1" dirty="0">
                <a:latin typeface="Rockwell Extra Bold" charset="0"/>
                <a:ea typeface="Rockwell Extra Bold" charset="0"/>
                <a:cs typeface="Rockwell Extra Bold" charset="0"/>
              </a:rPr>
              <a:t>How did you hear about us?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>
                <a:latin typeface="+mn-lt"/>
              </a:rPr>
              <a:t>Word of Mouth	          </a:t>
            </a:r>
            <a:r>
              <a:rPr lang="en-US" altLang="en-US" sz="1600" dirty="0"/>
              <a:t>15</a:t>
            </a:r>
            <a:r>
              <a:rPr lang="en-US" altLang="en-US" sz="1600" dirty="0">
                <a:latin typeface="+mn-lt"/>
              </a:rPr>
              <a:t>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>
                <a:latin typeface="+mn-lt"/>
              </a:rPr>
              <a:t>Website			</a:t>
            </a:r>
            <a:r>
              <a:rPr lang="en-US" altLang="en-US" sz="1600" dirty="0"/>
              <a:t>16</a:t>
            </a:r>
            <a:r>
              <a:rPr lang="en-US" altLang="en-US" sz="1600" dirty="0">
                <a:latin typeface="+mn-lt"/>
              </a:rPr>
              <a:t>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/>
              <a:t>Brochure	                    18%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>
                <a:latin typeface="+mn-lt"/>
              </a:rPr>
              <a:t>Social Media	 	 22%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/>
              <a:t>Newspaper		 20%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en-US" sz="1600" dirty="0">
                <a:latin typeface="+mn-lt"/>
              </a:rPr>
              <a:t>Other			   </a:t>
            </a:r>
            <a:r>
              <a:rPr lang="en-US" altLang="en-US" sz="1600" dirty="0"/>
              <a:t>9</a:t>
            </a:r>
            <a:r>
              <a:rPr lang="en-US" altLang="en-US" sz="1600" dirty="0">
                <a:latin typeface="+mn-lt"/>
              </a:rPr>
              <a:t>%</a:t>
            </a:r>
          </a:p>
        </p:txBody>
      </p:sp>
      <p:sp>
        <p:nvSpPr>
          <p:cNvPr id="27653" name="Slide Number Placeholder 7">
            <a:extLst>
              <a:ext uri="{FF2B5EF4-FFF2-40B4-BE49-F238E27FC236}">
                <a16:creationId xmlns:a16="http://schemas.microsoft.com/office/drawing/2014/main" id="{0B8E237B-CDE7-2C1C-94F0-5D2DFEBD6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88738" y="6353175"/>
            <a:ext cx="365125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47338E-26DF-1644-AB00-45F54DF57526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E7FD-BC18-D3E7-5D1B-35B83F55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56" b="25656"/>
          <a:stretch/>
        </p:blipFill>
        <p:spPr>
          <a:xfrm>
            <a:off x="5191727" y="1852183"/>
            <a:ext cx="6662136" cy="4324842"/>
          </a:xfrm>
          <a:prstGeom prst="rect">
            <a:avLst/>
          </a:prstGeom>
          <a:ln w="15875">
            <a:solidFill>
              <a:srgbClr val="000000"/>
            </a:solidFill>
          </a:ln>
          <a:effectLst>
            <a:softEdge rad="0"/>
          </a:effectLst>
        </p:spPr>
      </p:pic>
    </p:spTree>
  </p:cSld>
  <p:clrMapOvr>
    <a:masterClrMapping/>
  </p:clrMapOvr>
  <p:transition spd="slow" advTm="1573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>
            <a:extLst>
              <a:ext uri="{FF2B5EF4-FFF2-40B4-BE49-F238E27FC236}">
                <a16:creationId xmlns:a16="http://schemas.microsoft.com/office/drawing/2014/main" id="{0968BEAC-8149-1186-EE2A-A8BBF1C6F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66525" y="6213475"/>
            <a:ext cx="366713" cy="366713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ACF5D-2E07-BC41-8F4D-CDD99AE93646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110D0CE8-0E96-1C1B-903E-E9396FC3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89" y="5051956"/>
            <a:ext cx="4729249" cy="25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D878C-862E-28B8-E5F2-2B44B0780A7D}"/>
              </a:ext>
            </a:extLst>
          </p:cNvPr>
          <p:cNvSpPr txBox="1"/>
          <p:nvPr/>
        </p:nvSpPr>
        <p:spPr>
          <a:xfrm>
            <a:off x="676275" y="277812"/>
            <a:ext cx="108902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Arial Nova" panose="020B0504020202020204" pitchFamily="34" charset="0"/>
                <a:ea typeface="Rockwell Extra Bold" charset="0"/>
                <a:cs typeface="Rockwell Extra Bold" charset="0"/>
              </a:rPr>
              <a:t>Program Hours of Use by Location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199D6295-40FE-B2C5-3B36-CD2C9CD77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860997"/>
              </p:ext>
            </p:extLst>
          </p:nvPr>
        </p:nvGraphicFramePr>
        <p:xfrm>
          <a:off x="492918" y="877380"/>
          <a:ext cx="11256963" cy="5348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30F74-7A02-FED7-A3F8-6FA23E24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" t="3494" r="-131" b="29838"/>
          <a:stretch/>
        </p:blipFill>
        <p:spPr>
          <a:xfrm>
            <a:off x="460518" y="825435"/>
            <a:ext cx="3291840" cy="2743200"/>
          </a:xfrm>
          <a:prstGeom prst="rect">
            <a:avLst/>
          </a:prstGeom>
          <a:ln w="50800"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31748" name="Picture 9">
            <a:extLst>
              <a:ext uri="{FF2B5EF4-FFF2-40B4-BE49-F238E27FC236}">
                <a16:creationId xmlns:a16="http://schemas.microsoft.com/office/drawing/2014/main" id="{FC123743-517E-A4BC-6F4F-68A02D8D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84" y="4946305"/>
            <a:ext cx="5005643" cy="27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Slide Number Placeholder 11">
            <a:extLst>
              <a:ext uri="{FF2B5EF4-FFF2-40B4-BE49-F238E27FC236}">
                <a16:creationId xmlns:a16="http://schemas.microsoft.com/office/drawing/2014/main" id="{E30DE8BC-D522-51A2-91D9-EBEBCF6916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53813" y="6300788"/>
            <a:ext cx="366712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386E35-C278-4346-94B2-90446DF706EA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7D0C9-872E-1180-F675-1AE7363FF2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6" b="376"/>
          <a:stretch/>
        </p:blipFill>
        <p:spPr>
          <a:xfrm>
            <a:off x="460518" y="4066811"/>
            <a:ext cx="3276600" cy="2337708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CB4D3-CB90-A400-62E3-6AB6183A2C98}"/>
              </a:ext>
            </a:extLst>
          </p:cNvPr>
          <p:cNvSpPr txBox="1"/>
          <p:nvPr/>
        </p:nvSpPr>
        <p:spPr>
          <a:xfrm>
            <a:off x="1373043" y="-37864"/>
            <a:ext cx="100807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latin typeface="Arial Nova" panose="020B0504020202020204" pitchFamily="34" charset="0"/>
              </a:rPr>
              <a:t>Youth </a:t>
            </a:r>
            <a:r>
              <a:rPr lang="en-US" sz="4400" b="1">
                <a:latin typeface="Arial Nova" panose="020B0504020202020204" pitchFamily="34" charset="0"/>
              </a:rPr>
              <a:t>Program</a:t>
            </a:r>
            <a:r>
              <a:rPr lang="en-US" sz="4800" b="1">
                <a:latin typeface="Arial Nova" panose="020B0504020202020204" pitchFamily="34" charset="0"/>
              </a:rPr>
              <a:t>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E21B9-B33F-A851-ECFB-4D9BEE6A3F96}"/>
              </a:ext>
            </a:extLst>
          </p:cNvPr>
          <p:cNvSpPr txBox="1"/>
          <p:nvPr/>
        </p:nvSpPr>
        <p:spPr>
          <a:xfrm>
            <a:off x="7532523" y="1943204"/>
            <a:ext cx="907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2024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BE9CD-B9FA-4A1A-F087-F6EC29AE5B2E}"/>
              </a:ext>
            </a:extLst>
          </p:cNvPr>
          <p:cNvSpPr txBox="1"/>
          <p:nvPr/>
        </p:nvSpPr>
        <p:spPr>
          <a:xfrm>
            <a:off x="3956335" y="2602292"/>
            <a:ext cx="8119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YOUTH Registered Participants</a:t>
            </a:r>
            <a:r>
              <a:rPr lang="en-US" sz="1200" dirty="0"/>
              <a:t>			</a:t>
            </a:r>
            <a:r>
              <a:rPr lang="en-US" dirty="0"/>
              <a:t>3202		3503		2825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600" dirty="0"/>
              <a:t>YOUTH Program Opportunities	</a:t>
            </a:r>
            <a:r>
              <a:rPr lang="en-US" sz="1200" dirty="0"/>
              <a:t>		 </a:t>
            </a:r>
            <a:r>
              <a:rPr lang="en-US" dirty="0"/>
              <a:t>352			 336			 353</a:t>
            </a:r>
          </a:p>
          <a:p>
            <a:endParaRPr lang="en-US" sz="16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CA1C7-5A99-D680-9D4E-FFC87620D46E}"/>
              </a:ext>
            </a:extLst>
          </p:cNvPr>
          <p:cNvSpPr txBox="1"/>
          <p:nvPr/>
        </p:nvSpPr>
        <p:spPr>
          <a:xfrm>
            <a:off x="8913328" y="1943204"/>
            <a:ext cx="9071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2023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286C6B-A2E4-9574-5A2A-FEC1DD1C7970}"/>
              </a:ext>
            </a:extLst>
          </p:cNvPr>
          <p:cNvSpPr txBox="1"/>
          <p:nvPr/>
        </p:nvSpPr>
        <p:spPr>
          <a:xfrm>
            <a:off x="10341471" y="1927815"/>
            <a:ext cx="907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2022</a:t>
            </a:r>
          </a:p>
          <a:p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2B81C5-A38E-9FBC-590D-D67F19EE2EE2}"/>
              </a:ext>
            </a:extLst>
          </p:cNvPr>
          <p:cNvCxnSpPr>
            <a:cxnSpLocks/>
          </p:cNvCxnSpPr>
          <p:nvPr/>
        </p:nvCxnSpPr>
        <p:spPr>
          <a:xfrm>
            <a:off x="7318484" y="2357046"/>
            <a:ext cx="38284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1049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A5182-C946-1AA0-8144-F1BDF5DE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0" t="10674" r="2750" b="10674"/>
          <a:stretch/>
        </p:blipFill>
        <p:spPr>
          <a:xfrm>
            <a:off x="477937" y="790130"/>
            <a:ext cx="3711475" cy="2531636"/>
          </a:xfrm>
          <a:prstGeom prst="rect">
            <a:avLst/>
          </a:prstGeom>
          <a:ln w="50800"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32772" name="Picture 9">
            <a:extLst>
              <a:ext uri="{FF2B5EF4-FFF2-40B4-BE49-F238E27FC236}">
                <a16:creationId xmlns:a16="http://schemas.microsoft.com/office/drawing/2014/main" id="{F8283F84-8B2B-DD13-CB77-2A080117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31" y="4942424"/>
            <a:ext cx="4713588" cy="255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lide Number Placeholder 11">
            <a:extLst>
              <a:ext uri="{FF2B5EF4-FFF2-40B4-BE49-F238E27FC236}">
                <a16:creationId xmlns:a16="http://schemas.microsoft.com/office/drawing/2014/main" id="{586C3A2F-D3F0-2775-1696-4BFB67D30C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20573" y="6217920"/>
            <a:ext cx="365760" cy="365760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3AC634-49B9-6E46-A225-91675F1B4AE5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Picture 2" descr="A group of people playing volleyball&#10;&#10;Description automatically generated with medium confidence">
            <a:extLst>
              <a:ext uri="{FF2B5EF4-FFF2-40B4-BE49-F238E27FC236}">
                <a16:creationId xmlns:a16="http://schemas.microsoft.com/office/drawing/2014/main" id="{C5E05058-5682-4BF2-1681-A573C2494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7" r="-305" b="7284"/>
          <a:stretch/>
        </p:blipFill>
        <p:spPr>
          <a:xfrm>
            <a:off x="477938" y="3854048"/>
            <a:ext cx="3711474" cy="2546752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B36D0-476F-88F2-8450-B4DD94B904C3}"/>
              </a:ext>
            </a:extLst>
          </p:cNvPr>
          <p:cNvSpPr txBox="1"/>
          <p:nvPr/>
        </p:nvSpPr>
        <p:spPr>
          <a:xfrm>
            <a:off x="1412146" y="55926"/>
            <a:ext cx="100807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Arial Nova" panose="020B0504020202020204" pitchFamily="34" charset="0"/>
              </a:rPr>
              <a:t>Adult Program Highlights</a:t>
            </a:r>
            <a:endParaRPr lang="en-US" b="1"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892B0-1D14-603A-52F0-CBE74522D4E2}"/>
              </a:ext>
            </a:extLst>
          </p:cNvPr>
          <p:cNvSpPr txBox="1"/>
          <p:nvPr/>
        </p:nvSpPr>
        <p:spPr>
          <a:xfrm>
            <a:off x="4332735" y="2952860"/>
            <a:ext cx="8119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ADULT Registered Participants</a:t>
            </a:r>
            <a:r>
              <a:rPr lang="en-US" sz="1200" dirty="0"/>
              <a:t>			</a:t>
            </a:r>
            <a:r>
              <a:rPr lang="en-US" dirty="0"/>
              <a:t>1519		1852		685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600" dirty="0"/>
              <a:t>ADULT Program Opportunities	</a:t>
            </a:r>
            <a:r>
              <a:rPr lang="en-US" sz="1200" dirty="0"/>
              <a:t>		 </a:t>
            </a:r>
            <a:r>
              <a:rPr lang="en-US" dirty="0"/>
              <a:t>191			 186			 172</a:t>
            </a:r>
          </a:p>
          <a:p>
            <a:endParaRPr lang="en-US" sz="16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2E44A-30BA-9033-CA0C-9F87CF667CA7}"/>
              </a:ext>
            </a:extLst>
          </p:cNvPr>
          <p:cNvSpPr txBox="1"/>
          <p:nvPr/>
        </p:nvSpPr>
        <p:spPr>
          <a:xfrm>
            <a:off x="7938745" y="2364481"/>
            <a:ext cx="907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2024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1DDE9-8147-D591-BA8E-63A259292935}"/>
              </a:ext>
            </a:extLst>
          </p:cNvPr>
          <p:cNvSpPr txBox="1"/>
          <p:nvPr/>
        </p:nvSpPr>
        <p:spPr>
          <a:xfrm>
            <a:off x="9316233" y="2364481"/>
            <a:ext cx="9071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2023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9E7DD-83F8-19E7-60FD-710FDC63A345}"/>
              </a:ext>
            </a:extLst>
          </p:cNvPr>
          <p:cNvSpPr txBox="1"/>
          <p:nvPr/>
        </p:nvSpPr>
        <p:spPr>
          <a:xfrm>
            <a:off x="10693721" y="2364481"/>
            <a:ext cx="907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2022</a:t>
            </a:r>
          </a:p>
          <a:p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3828D-513F-C7BD-3AC2-DBE7E3A5BEF2}"/>
              </a:ext>
            </a:extLst>
          </p:cNvPr>
          <p:cNvCxnSpPr>
            <a:cxnSpLocks/>
          </p:cNvCxnSpPr>
          <p:nvPr/>
        </p:nvCxnSpPr>
        <p:spPr>
          <a:xfrm>
            <a:off x="7664474" y="2752463"/>
            <a:ext cx="38284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1049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9">
            <a:extLst>
              <a:ext uri="{FF2B5EF4-FFF2-40B4-BE49-F238E27FC236}">
                <a16:creationId xmlns:a16="http://schemas.microsoft.com/office/drawing/2014/main" id="{C760EAAE-D1AF-1F48-7CFA-72CE23DE1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61750" y="6464300"/>
            <a:ext cx="439738" cy="393700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86BBE9-BB5E-0E42-8F38-3EDBD5B9877A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3795" name="Picture 8">
            <a:extLst>
              <a:ext uri="{FF2B5EF4-FFF2-40B4-BE49-F238E27FC236}">
                <a16:creationId xmlns:a16="http://schemas.microsoft.com/office/drawing/2014/main" id="{1484AD5C-E177-FC15-BBA7-44D3AD39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97" y="74625"/>
            <a:ext cx="23495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F07496AB-49E9-0F11-A2A4-E266DDB07231}"/>
              </a:ext>
            </a:extLst>
          </p:cNvPr>
          <p:cNvSpPr txBox="1">
            <a:spLocks noChangeArrowheads="1"/>
          </p:cNvSpPr>
          <p:nvPr/>
        </p:nvSpPr>
        <p:spPr>
          <a:xfrm>
            <a:off x="4556711" y="825708"/>
            <a:ext cx="4972050" cy="5540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Spring Dance Recital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Fall Dance Showcase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Senior Brunches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Witches &amp; Wizards Ball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Senior Fridays</a:t>
            </a:r>
          </a:p>
          <a:p>
            <a:pPr marL="274320" indent="-274320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</a:rPr>
              <a:t>Free Fitness Friday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Franklin Gothic Book" panose="020B0503020102020204" pitchFamily="34" charset="0"/>
              <a:buNone/>
              <a:defRPr/>
            </a:pP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en-US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12D85-56E9-B9C5-2B7D-AC1FE499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3" r="1613"/>
          <a:stretch/>
        </p:blipFill>
        <p:spPr>
          <a:xfrm>
            <a:off x="182880" y="822960"/>
            <a:ext cx="3657600" cy="2834640"/>
          </a:xfrm>
          <a:prstGeom prst="rect">
            <a:avLst/>
          </a:prstGeom>
          <a:effectLst>
            <a:softEdge rad="121863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B04EE-C876-37C3-DA73-33AFF619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67" b="4067"/>
          <a:stretch/>
        </p:blipFill>
        <p:spPr>
          <a:xfrm>
            <a:off x="9390767" y="3854435"/>
            <a:ext cx="2687240" cy="2724033"/>
          </a:xfrm>
          <a:prstGeom prst="rect">
            <a:avLst/>
          </a:prstGeom>
          <a:effectLst>
            <a:softEdge rad="105265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F136D-C7D1-EE1D-3D54-F56CFC84D0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4" r="2394"/>
          <a:stretch/>
        </p:blipFill>
        <p:spPr>
          <a:xfrm>
            <a:off x="5983361" y="3978613"/>
            <a:ext cx="3130828" cy="2387471"/>
          </a:xfrm>
          <a:prstGeom prst="rect">
            <a:avLst/>
          </a:prstGeom>
          <a:effectLst>
            <a:softEdge rad="108612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551E6D-87CE-B773-66E4-BFD82056F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34" b="1963"/>
          <a:stretch/>
        </p:blipFill>
        <p:spPr>
          <a:xfrm>
            <a:off x="8135875" y="914668"/>
            <a:ext cx="3866017" cy="2516879"/>
          </a:xfrm>
          <a:prstGeom prst="rect">
            <a:avLst/>
          </a:prstGeom>
          <a:effectLst>
            <a:softEdge rad="88122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1A527-91DB-78D7-C4A0-7144942987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45" r="26804"/>
          <a:stretch/>
        </p:blipFill>
        <p:spPr>
          <a:xfrm>
            <a:off x="47506" y="3829330"/>
            <a:ext cx="2468880" cy="2926080"/>
          </a:xfrm>
          <a:prstGeom prst="rect">
            <a:avLst/>
          </a:prstGeom>
          <a:effectLst>
            <a:softEdge rad="115265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B2D01-DF76-EDCC-7D95-216065629E22}"/>
              </a:ext>
            </a:extLst>
          </p:cNvPr>
          <p:cNvSpPr txBox="1"/>
          <p:nvPr/>
        </p:nvSpPr>
        <p:spPr>
          <a:xfrm>
            <a:off x="4119538" y="145227"/>
            <a:ext cx="671119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Arial Nova" panose="020B0504020202020204" pitchFamily="34" charset="0"/>
              </a:rPr>
              <a:t>Special Events</a:t>
            </a:r>
          </a:p>
        </p:txBody>
      </p:sp>
      <p:pic>
        <p:nvPicPr>
          <p:cNvPr id="6" name="Picture 5" descr="A group of women wearing halloween clothing&#10;&#10;Description automatically generated">
            <a:extLst>
              <a:ext uri="{FF2B5EF4-FFF2-40B4-BE49-F238E27FC236}">
                <a16:creationId xmlns:a16="http://schemas.microsoft.com/office/drawing/2014/main" id="{1738AF7C-44A0-9CE8-B10C-A88A049221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4" r="824"/>
          <a:stretch/>
        </p:blipFill>
        <p:spPr>
          <a:xfrm>
            <a:off x="2663239" y="3978612"/>
            <a:ext cx="3130828" cy="2387471"/>
          </a:xfrm>
          <a:prstGeom prst="rect">
            <a:avLst/>
          </a:prstGeom>
          <a:effectLst>
            <a:softEdge rad="108612"/>
          </a:effectLst>
        </p:spPr>
      </p:pic>
    </p:spTree>
  </p:cSld>
  <p:clrMapOvr>
    <a:masterClrMapping/>
  </p:clrMapOvr>
  <p:transition spd="slow" advTm="11126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1">
            <a:extLst>
              <a:ext uri="{FF2B5EF4-FFF2-40B4-BE49-F238E27FC236}">
                <a16:creationId xmlns:a16="http://schemas.microsoft.com/office/drawing/2014/main" id="{261A84B1-F4CA-2914-5EA1-549339473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10975" y="6400800"/>
            <a:ext cx="366713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8132F9-1E0D-134F-BA1E-B8A56889B2C6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4819" name="Picture 8">
            <a:extLst>
              <a:ext uri="{FF2B5EF4-FFF2-40B4-BE49-F238E27FC236}">
                <a16:creationId xmlns:a16="http://schemas.microsoft.com/office/drawing/2014/main" id="{0B34F8FA-7821-82B7-8788-5DE10A66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0" y="-88698"/>
            <a:ext cx="23495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0B4B4-1E6C-CA76-1621-EEE34605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" r="553"/>
          <a:stretch/>
        </p:blipFill>
        <p:spPr>
          <a:xfrm>
            <a:off x="1554480" y="3657600"/>
            <a:ext cx="4480560" cy="3017520"/>
          </a:xfrm>
          <a:prstGeom prst="rect">
            <a:avLst/>
          </a:prstGeom>
          <a:effectLst>
            <a:softEdge rad="92114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F4B24-C490-596A-1724-05CAD7984E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9" r="1199"/>
          <a:stretch/>
        </p:blipFill>
        <p:spPr>
          <a:xfrm>
            <a:off x="1514700" y="1123978"/>
            <a:ext cx="4522894" cy="2606617"/>
          </a:xfrm>
          <a:prstGeom prst="rect">
            <a:avLst/>
          </a:prstGeom>
          <a:effectLst>
            <a:softEdge rad="105676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67256-E9A2-A4F1-30D9-99ED408EB0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977" b="52610"/>
          <a:stretch/>
        </p:blipFill>
        <p:spPr>
          <a:xfrm>
            <a:off x="6129357" y="1360798"/>
            <a:ext cx="4294312" cy="2560320"/>
          </a:xfrm>
          <a:prstGeom prst="rect">
            <a:avLst/>
          </a:prstGeom>
          <a:effectLst>
            <a:softEdge rad="98631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3307-12D0-9BF8-08D8-267119345A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07" b="2707"/>
          <a:stretch/>
        </p:blipFill>
        <p:spPr>
          <a:xfrm>
            <a:off x="6154407" y="3666698"/>
            <a:ext cx="4294312" cy="3046361"/>
          </a:xfrm>
          <a:prstGeom prst="rect">
            <a:avLst/>
          </a:prstGeom>
          <a:effectLst>
            <a:softEdge rad="105207"/>
          </a:effectLst>
        </p:spPr>
      </p:pic>
      <p:sp>
        <p:nvSpPr>
          <p:cNvPr id="34820" name="TextBox 10">
            <a:extLst>
              <a:ext uri="{FF2B5EF4-FFF2-40B4-BE49-F238E27FC236}">
                <a16:creationId xmlns:a16="http://schemas.microsoft.com/office/drawing/2014/main" id="{598C929A-8FBA-1364-7B5D-432361B7B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94" y="700985"/>
            <a:ext cx="1017001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b="1" dirty="0"/>
              <a:t>Farmers Market, B2B Tune Up Parties, Fenton Art Walk, Family Nights in Fenton </a:t>
            </a:r>
          </a:p>
          <a:p>
            <a:pPr algn="ctr" eaLnBrk="1" hangingPunct="1"/>
            <a:r>
              <a:rPr lang="en-US" altLang="en-US" b="1" dirty="0"/>
              <a:t>Fenton &amp; Linden Summer Concert Series, Ladies Night Out,  In-kind Sponsorships with Project Graduations, HIL’s River Roast, Keepers’ Riverfest, &amp; Silver Lake Park Family Days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4AF09-8A5E-0AD3-C32F-51F2CA017E73}"/>
              </a:ext>
            </a:extLst>
          </p:cNvPr>
          <p:cNvSpPr txBox="1"/>
          <p:nvPr/>
        </p:nvSpPr>
        <p:spPr>
          <a:xfrm>
            <a:off x="-232475" y="0"/>
            <a:ext cx="100807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Arial Nova" panose="020B0504020202020204" pitchFamily="34" charset="0"/>
              </a:rPr>
              <a:t>Community Events with</a:t>
            </a:r>
          </a:p>
        </p:txBody>
      </p:sp>
    </p:spTree>
  </p:cSld>
  <p:clrMapOvr>
    <a:masterClrMapping/>
  </p:clrMapOvr>
  <p:transition spd="slow" advTm="10921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3DB691-B37B-FCBF-78E8-777837A0C195}"/>
              </a:ext>
            </a:extLst>
          </p:cNvPr>
          <p:cNvSpPr/>
          <p:nvPr/>
        </p:nvSpPr>
        <p:spPr>
          <a:xfrm>
            <a:off x="-168242" y="731650"/>
            <a:ext cx="121920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latin typeface="+mj-lt"/>
                <a:ea typeface="Rockwell Extra Bold" charset="0"/>
                <a:cs typeface="Rockwell Extra Bold" charset="0"/>
              </a:rPr>
              <a:t>SLPR greatly appreciates the municipalities, schools, volunteers, sponsors  &amp; grantors for their community support.</a:t>
            </a:r>
            <a:endParaRPr lang="en-US" sz="1600">
              <a:latin typeface="+mj-lt"/>
              <a:ea typeface="Rockwell Extra Bold" charset="0"/>
              <a:cs typeface="Rockwell Extra Bold" charset="0"/>
            </a:endParaRPr>
          </a:p>
        </p:txBody>
      </p:sp>
      <p:sp>
        <p:nvSpPr>
          <p:cNvPr id="35842" name="TextBox 7">
            <a:extLst>
              <a:ext uri="{FF2B5EF4-FFF2-40B4-BE49-F238E27FC236}">
                <a16:creationId xmlns:a16="http://schemas.microsoft.com/office/drawing/2014/main" id="{55193D3C-588D-56F0-D2AB-90FD3ED8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34" y="-30614"/>
            <a:ext cx="113959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540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It’s All About </a:t>
            </a:r>
            <a:r>
              <a:rPr lang="en-US" altLang="en-US" sz="480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Community</a:t>
            </a:r>
            <a:r>
              <a:rPr lang="en-US" altLang="en-US" sz="540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!</a:t>
            </a:r>
          </a:p>
        </p:txBody>
      </p:sp>
      <p:sp>
        <p:nvSpPr>
          <p:cNvPr id="35843" name="Slide Number Placeholder 8">
            <a:extLst>
              <a:ext uri="{FF2B5EF4-FFF2-40B4-BE49-F238E27FC236}">
                <a16:creationId xmlns:a16="http://schemas.microsoft.com/office/drawing/2014/main" id="{50664FB9-4D3B-D10B-C51F-4A1307207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93513" y="6410325"/>
            <a:ext cx="365125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A64EF4-FF5C-6A45-9DD9-9A8898A4D61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5845" name="Picture 4">
            <a:extLst>
              <a:ext uri="{FF2B5EF4-FFF2-40B4-BE49-F238E27FC236}">
                <a16:creationId xmlns:a16="http://schemas.microsoft.com/office/drawing/2014/main" id="{E5736FAB-87FE-3061-AF07-11856A13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01" y="6126350"/>
            <a:ext cx="1993551" cy="61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ist of events and activities&#10;&#10;Description automatically generated with medium confidence">
            <a:extLst>
              <a:ext uri="{FF2B5EF4-FFF2-40B4-BE49-F238E27FC236}">
                <a16:creationId xmlns:a16="http://schemas.microsoft.com/office/drawing/2014/main" id="{802DC1BF-ACDE-91B4-6FD8-129659324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"/>
          <a:stretch/>
        </p:blipFill>
        <p:spPr>
          <a:xfrm>
            <a:off x="2834665" y="1034782"/>
            <a:ext cx="6623222" cy="5128161"/>
          </a:xfrm>
          <a:prstGeom prst="rect">
            <a:avLst/>
          </a:prstGeom>
        </p:spPr>
      </p:pic>
    </p:spTree>
  </p:cSld>
  <p:clrMapOvr>
    <a:masterClrMapping/>
  </p:clrMapOvr>
  <p:transition spd="slow" advTm="11837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BC0BAC1-EB47-D6E3-D500-EB1AE94B1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6313" y="173038"/>
            <a:ext cx="1404778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defTabSz="914400" eaLnBrk="1" hangingPunct="1">
              <a:lnSpc>
                <a:spcPct val="89000"/>
              </a:lnSpc>
            </a:pPr>
            <a:r>
              <a:rPr lang="en-US" altLang="en-US" sz="6000">
                <a:solidFill>
                  <a:schemeClr val="bg1"/>
                </a:solidFill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  </a:t>
            </a:r>
            <a:r>
              <a:rPr lang="en-US" altLang="en-US" sz="4800" b="1">
                <a:latin typeface="Lucida Bright" panose="02040602050505020304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Another FUN Day with</a:t>
            </a:r>
            <a:r>
              <a:rPr lang="is-IS" altLang="en-US" sz="4800" b="1">
                <a:latin typeface="Lucida Bright" panose="02040602050505020304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…</a:t>
            </a:r>
            <a:endParaRPr lang="en-US" altLang="en-US" sz="4800" b="1">
              <a:latin typeface="Lucida Bright" panose="02040602050505020304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8479F3-F4FF-8343-3A55-5A60D178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6" b="4326"/>
          <a:stretch/>
        </p:blipFill>
        <p:spPr>
          <a:xfrm>
            <a:off x="4592598" y="1640911"/>
            <a:ext cx="3166440" cy="3503151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2FC0D9D2-3774-0CD7-0F39-4EFF30359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6313" y="5991225"/>
            <a:ext cx="140477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defTabSz="914400" eaLnBrk="1" hangingPunct="1">
              <a:lnSpc>
                <a:spcPct val="89000"/>
              </a:lnSpc>
            </a:pPr>
            <a:r>
              <a:rPr lang="en-US" altLang="en-US" sz="6000">
                <a:solidFill>
                  <a:schemeClr val="bg1"/>
                </a:solidFill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  </a:t>
            </a:r>
            <a:r>
              <a:rPr lang="en-US" altLang="en-US" sz="4000" b="1">
                <a:latin typeface="Lucida Sans" panose="020B0602030504020204" pitchFamily="34" charset="77"/>
                <a:ea typeface="Rockwell Extra Bold" panose="02060603020205020403" pitchFamily="18" charset="77"/>
                <a:cs typeface="Consolas" panose="020B0609020204030204" pitchFamily="49" charset="0"/>
              </a:rPr>
              <a:t>www.slpr.net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145EA6-2093-04CB-0938-6B30AC4FB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1" t="7320" r="2920" b="7320"/>
          <a:stretch/>
        </p:blipFill>
        <p:spPr>
          <a:xfrm>
            <a:off x="82833" y="1639906"/>
            <a:ext cx="4798085" cy="3353361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925FB7-9CC8-BC7E-4C58-67878ECE7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48" b="3848"/>
          <a:stretch/>
        </p:blipFill>
        <p:spPr>
          <a:xfrm>
            <a:off x="7488194" y="1701672"/>
            <a:ext cx="4633330" cy="320753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5D759-91E8-5C2E-97BA-8C07FB78C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" t="11434" r="2276" b="4353"/>
          <a:stretch/>
        </p:blipFill>
        <p:spPr>
          <a:xfrm>
            <a:off x="4103695" y="4908244"/>
            <a:ext cx="4271525" cy="1340086"/>
          </a:xfrm>
          <a:prstGeom prst="rect">
            <a:avLst/>
          </a:prstGeom>
          <a:noFill/>
          <a:effectLst>
            <a:glow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/>
            </a:outerShdw>
            <a:softEdge rad="1016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3B1D8E-8FD5-CBE0-832E-73F79553D104}"/>
              </a:ext>
            </a:extLst>
          </p:cNvPr>
          <p:cNvCxnSpPr>
            <a:cxnSpLocks/>
            <a:endCxn id="37896" idx="0"/>
          </p:cNvCxnSpPr>
          <p:nvPr/>
        </p:nvCxnSpPr>
        <p:spPr>
          <a:xfrm>
            <a:off x="6559550" y="407988"/>
            <a:ext cx="1365250" cy="366712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6" name="TextBox 6">
            <a:extLst>
              <a:ext uri="{FF2B5EF4-FFF2-40B4-BE49-F238E27FC236}">
                <a16:creationId xmlns:a16="http://schemas.microsoft.com/office/drawing/2014/main" id="{20953D71-EBCF-91FA-9FA8-6A28A806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774700"/>
            <a:ext cx="31559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r>
              <a:rPr lang="en-US" altLang="en-US" sz="6000" b="1">
                <a:latin typeface="Lucida Fax" panose="02060602050505020204" pitchFamily="18" charset="77"/>
                <a:cs typeface="Lucida Grande" panose="020B0600040502020204" pitchFamily="34" charset="0"/>
              </a:rPr>
              <a:t>YEAR!!!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C05A-7504-D1DA-A3D4-6561BFB83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1688" y="1362075"/>
            <a:ext cx="5762055" cy="4613275"/>
          </a:xfrm>
        </p:spPr>
        <p:txBody>
          <a:bodyPr>
            <a:normAutofit/>
          </a:bodyPr>
          <a:lstStyle/>
          <a:p>
            <a:pPr algn="l">
              <a:defRPr/>
            </a:pPr>
            <a:br>
              <a:rPr lang="en-US" sz="2000" b="1" u="sng" dirty="0">
                <a:latin typeface="Arial Nova"/>
                <a:ea typeface="Rockwell Extra Bold" charset="0"/>
                <a:cs typeface="Rockwell Extra Bold" charset="0"/>
              </a:rPr>
            </a:br>
            <a:r>
              <a:rPr lang="en-US" sz="1800" b="1" u="sng" dirty="0">
                <a:latin typeface="Arial Nova"/>
                <a:ea typeface="Rockwell Extra Bold" charset="0"/>
                <a:cs typeface="Rockwell Extra Bold" charset="0"/>
              </a:rPr>
              <a:t>SLPR MISSION</a:t>
            </a:r>
            <a:r>
              <a:rPr lang="en-US" sz="1800" u="sng" dirty="0">
                <a:latin typeface="Arial Nova"/>
              </a:rPr>
              <a:t>:</a:t>
            </a:r>
            <a:r>
              <a:rPr lang="en-US" sz="1800" dirty="0">
                <a:latin typeface="Arial Nova"/>
              </a:rPr>
              <a:t>  </a:t>
            </a:r>
            <a:r>
              <a:rPr lang="en-US" sz="1800" dirty="0">
                <a:latin typeface="Arial Nova"/>
                <a:ea typeface="Rockwell Extra Bold" charset="0"/>
                <a:cs typeface="Rockwell Extra Bold" charset="0"/>
              </a:rPr>
              <a:t>Establish, maintain, and operate a system of parks, recreation facilities and programs.       </a:t>
            </a:r>
            <a:br>
              <a:rPr lang="en-US" sz="1800" dirty="0">
                <a:latin typeface="Arial Nova"/>
              </a:rPr>
            </a:br>
            <a:br>
              <a:rPr lang="en-US" sz="1800" dirty="0">
                <a:latin typeface="Arial Nova"/>
              </a:rPr>
            </a:br>
            <a:r>
              <a:rPr lang="en-US" sz="1800" b="1" u="sng" dirty="0">
                <a:latin typeface="Arial Nova"/>
                <a:ea typeface="Rockwell Extra Bold" charset="0"/>
                <a:cs typeface="Rockwell Extra Bold" charset="0"/>
              </a:rPr>
              <a:t>SLPR VISION</a:t>
            </a:r>
            <a:r>
              <a:rPr lang="en-US" sz="1800" u="sng" dirty="0">
                <a:latin typeface="Arial Nova"/>
              </a:rPr>
              <a:t>:</a:t>
            </a:r>
            <a:r>
              <a:rPr lang="en-US" sz="1800" dirty="0">
                <a:latin typeface="Arial Nova"/>
              </a:rPr>
              <a:t>  Offer park, recreational facility, and program opportunities that enhance the education, physical health, personal well-being and social interactions within the community.</a:t>
            </a:r>
            <a:br>
              <a:rPr lang="en-US" sz="1800" dirty="0">
                <a:latin typeface="Arial Nova"/>
              </a:rPr>
            </a:br>
            <a:br>
              <a:rPr lang="en-US" sz="1800" dirty="0">
                <a:latin typeface="Arial Nova"/>
              </a:rPr>
            </a:br>
            <a:r>
              <a:rPr lang="en-US" sz="1800" b="1" u="sng" dirty="0">
                <a:latin typeface="Arial Nova"/>
                <a:ea typeface="Rockwell Extra Bold" charset="0"/>
                <a:cs typeface="Rockwell Extra Bold" charset="0"/>
              </a:rPr>
              <a:t>SLPR HISTORY</a:t>
            </a:r>
            <a:r>
              <a:rPr lang="en-US" sz="1800" u="sng" dirty="0">
                <a:latin typeface="Arial Nova"/>
              </a:rPr>
              <a:t>:</a:t>
            </a:r>
            <a:r>
              <a:rPr lang="en-US" sz="1800" dirty="0">
                <a:latin typeface="Arial Nova"/>
              </a:rPr>
              <a:t>  ESTABLISHED IN NOVEMBER 2000 BY A VOTE OF THE PEOPLE FROM FENTON TWP, CITY OF FENTON, &amp; CITY OF LINDEN UNDER THE METROPOLITAN DISTRICT ACT, PA 312-1929.  A .4 MIL PERPETUAL OPERATING MILLAGE WAS APPROVED. (ROLLED BACK BY HEADLEE AMENDMENT.)</a:t>
            </a:r>
            <a:br>
              <a:rPr lang="en-US" sz="1800" dirty="0">
                <a:latin typeface="Arial Nova"/>
              </a:rPr>
            </a:br>
            <a:endParaRPr lang="en-US" sz="1800" dirty="0">
              <a:latin typeface="Arial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15CA6-A329-F536-4F22-8AE7615F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250" y="6300788"/>
            <a:ext cx="366713" cy="36671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fld id="{B4D75C8D-08B8-DA48-A452-4BD4142574E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97AAB4A0-F841-E6E9-4E24-1B4632D7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-38100"/>
            <a:ext cx="35829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>
            <a:extLst>
              <a:ext uri="{FF2B5EF4-FFF2-40B4-BE49-F238E27FC236}">
                <a16:creationId xmlns:a16="http://schemas.microsoft.com/office/drawing/2014/main" id="{B7F03A8C-599D-B7A4-0679-D1C393506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17064"/>
            <a:ext cx="101965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sz="4400" b="1">
                <a:latin typeface="Arial Nova" panose="020B0504020202020204" pitchFamily="34" charset="0"/>
                <a:ea typeface="Rockwell Extra Bold" panose="02060603020205020403" pitchFamily="18" charset="77"/>
                <a:cs typeface="Arial Hebrew Scholar" pitchFamily="2" charset="-79"/>
              </a:rPr>
              <a:t>Mission, Vision &amp; History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E55F3-2627-B139-D739-DA2BB7AF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86" r="9286"/>
          <a:stretch/>
        </p:blipFill>
        <p:spPr>
          <a:xfrm>
            <a:off x="270277" y="1294200"/>
            <a:ext cx="5403004" cy="4976451"/>
          </a:xfrm>
          <a:prstGeom prst="rect">
            <a:avLst/>
          </a:prstGeom>
          <a:ln w="3810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0"/>
          </a:effectLst>
        </p:spPr>
      </p:pic>
    </p:spTree>
  </p:cSld>
  <p:clrMapOvr>
    <a:masterClrMapping/>
  </p:clrMapOvr>
  <p:transition spd="slow" advTm="10669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22C9A-607F-7792-6C62-B003B9BF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55DD4-924A-654F-AE8B-F3A8F9663A1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8914" name="Title 1">
            <a:extLst>
              <a:ext uri="{FF2B5EF4-FFF2-40B4-BE49-F238E27FC236}">
                <a16:creationId xmlns:a16="http://schemas.microsoft.com/office/drawing/2014/main" id="{1CE63FFF-89AF-2A5F-636F-B7E19CBDB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2732" y="-84667"/>
            <a:ext cx="14049376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defTabSz="914400" eaLnBrk="1" hangingPunct="1">
              <a:lnSpc>
                <a:spcPct val="89000"/>
              </a:lnSpc>
            </a:pPr>
            <a:r>
              <a:rPr lang="en-US" altLang="en-US" sz="6000" dirty="0">
                <a:solidFill>
                  <a:schemeClr val="bg1"/>
                </a:solidFill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  </a:t>
            </a:r>
            <a:r>
              <a:rPr lang="en-US" altLang="en-US" sz="4800" b="1" dirty="0">
                <a:latin typeface="Lucida Bright" panose="02040602050505020304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Looking Forward to 2025!</a:t>
            </a:r>
          </a:p>
          <a:p>
            <a:pPr algn="ctr" defTabSz="914400" eaLnBrk="1" hangingPunct="1">
              <a:lnSpc>
                <a:spcPct val="89000"/>
              </a:lnSpc>
            </a:pPr>
            <a:endParaRPr lang="en-US" altLang="en-US" sz="4800" b="1" dirty="0">
              <a:latin typeface="Lucida Bright" panose="02040602050505020304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</p:txBody>
      </p:sp>
      <p:sp>
        <p:nvSpPr>
          <p:cNvPr id="38915" name="TextBox 3">
            <a:extLst>
              <a:ext uri="{FF2B5EF4-FFF2-40B4-BE49-F238E27FC236}">
                <a16:creationId xmlns:a16="http://schemas.microsoft.com/office/drawing/2014/main" id="{7166B751-5868-C932-0152-D14027CB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8" y="694643"/>
            <a:ext cx="4769876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Concerts in the Park in Fenton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Concerts in the Park in Linden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Family Days at the Fenton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Farmers Market in Fenton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Art Nights at the Fenton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Fenton Art Walk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21st Annual Spring Dance Recital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Wrestling Tournament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Pilates Workshops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Memorial Day Concert in Linden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Senior Fridays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Senior Brunches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Craft Brews and News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Challenge Island Classes</a:t>
            </a:r>
            <a:endParaRPr lang="en-US" alt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Fall Dance Showcase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Riverfest </a:t>
            </a:r>
            <a:endParaRPr lang="en-US" alt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Working towards the State Bank Trail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Watercolor Art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STEM Classes &amp; Camps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Hosting Networking at Noon in December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Craft Shows</a:t>
            </a:r>
            <a:endParaRPr lang="en-US" alt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Community Garage Sale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Free Fitness Friday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Wellness Expo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Gill Sans MT"/>
              </a:rPr>
              <a:t>Square Dancing Events</a:t>
            </a:r>
            <a:endParaRPr lang="en-US" altLang="en-US" sz="1500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AB54D8-3C69-3E0B-46C1-2733F413B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07" b="4207"/>
          <a:stretch/>
        </p:blipFill>
        <p:spPr>
          <a:xfrm>
            <a:off x="4008385" y="904385"/>
            <a:ext cx="7650188" cy="5254918"/>
          </a:xfrm>
          <a:prstGeom prst="rect">
            <a:avLst/>
          </a:prstGeom>
          <a:effectLst>
            <a:softEdge rad="250864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168BAA09-5EBA-BF63-1605-E59B12961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37579"/>
            <a:ext cx="46529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Patricia Lockwood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Chairperson, City of Fenton</a:t>
            </a:r>
            <a:endParaRPr lang="en-US" altLang="en-US" b="1" dirty="0">
              <a:latin typeface="Arial Nova" panose="020B0504020202020204" pitchFamily="34" charset="0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endParaRPr lang="en-US" altLang="en-US" b="1" dirty="0">
              <a:latin typeface="Arial Nova" panose="020B0504020202020204" pitchFamily="34" charset="0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Brenda Simmons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Vice Chair, City of Linden</a:t>
            </a:r>
            <a:br>
              <a:rPr lang="en-US" altLang="en-US" b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</a:br>
            <a:endParaRPr lang="en-US" altLang="en-US" b="1" dirty="0">
              <a:latin typeface="Arial Nova" panose="020B0504020202020204" pitchFamily="34" charset="0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Rob Kesler, Treasurer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Treasurer, Fenton Township</a:t>
            </a:r>
            <a:endParaRPr lang="en-US" altLang="en-US" b="1" dirty="0">
              <a:latin typeface="Arial Nova" panose="020B0504020202020204" pitchFamily="34" charset="0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  <a:p>
            <a:pPr eaLnBrk="1" hangingPunct="1"/>
            <a:b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</a:br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Dave McDermott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Secretary, City of Fenton</a:t>
            </a:r>
          </a:p>
          <a:p>
            <a:pPr eaLnBrk="1" hangingPunct="1"/>
            <a:endParaRPr lang="en-US" altLang="en-US" b="1" dirty="0">
              <a:latin typeface="Arial Nova" panose="020B0504020202020204" pitchFamily="34" charset="0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Christine Reid, 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Commissioner, Fenton Township</a:t>
            </a:r>
            <a:endParaRPr lang="en-US" altLang="en-US" b="1" dirty="0">
              <a:latin typeface="Arial Nova" panose="020B0504020202020204" pitchFamily="34" charset="0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  <a:p>
            <a:pPr eaLnBrk="1" hangingPunct="1"/>
            <a:endParaRPr lang="en-US" altLang="en-US" b="1" dirty="0">
              <a:latin typeface="Arial Nova" panose="020B0504020202020204" pitchFamily="34" charset="0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  <a:p>
            <a:pPr eaLnBrk="1" hangingPunct="1"/>
            <a:r>
              <a:rPr lang="en-US" altLang="en-US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Liz Armstrong</a:t>
            </a:r>
          </a:p>
          <a:p>
            <a:pPr eaLnBrk="1" hangingPunct="1"/>
            <a:r>
              <a:rPr lang="en-US" altLang="en-US" b="1" i="1" dirty="0">
                <a:latin typeface="Arial Nova" panose="020B0504020202020204" pitchFamily="34" charset="0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Commissioner, City of Linden</a:t>
            </a:r>
            <a:endParaRPr lang="en-US" altLang="en-US" b="1" dirty="0">
              <a:latin typeface="Arial Nova" panose="020B0504020202020204" pitchFamily="34" charset="0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18434" name="TextBox 8">
            <a:extLst>
              <a:ext uri="{FF2B5EF4-FFF2-40B4-BE49-F238E27FC236}">
                <a16:creationId xmlns:a16="http://schemas.microsoft.com/office/drawing/2014/main" id="{B169DEE0-AC89-31DF-3DD0-A09A3E78E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679" y="273273"/>
            <a:ext cx="1043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r>
              <a:rPr lang="en-US" altLang="en-US" sz="4200" b="1">
                <a:latin typeface="Arial Nova" panose="020B0504020202020204" pitchFamily="34" charset="0"/>
                <a:ea typeface="Rockwell Extra Bold" panose="02060603020205020403" pitchFamily="18" charset="77"/>
                <a:cs typeface="Arial Hebrew Scholar"/>
              </a:rPr>
              <a:t>Current Board of Commissioners</a:t>
            </a:r>
            <a:endParaRPr lang="en-US" altLang="en-US" sz="4200" b="1">
              <a:latin typeface="Arial Nova" panose="020B0504020202020204" pitchFamily="34" charset="0"/>
              <a:ea typeface="Rockwell Extra Bold" panose="02060603020205020403" pitchFamily="18" charset="77"/>
              <a:cs typeface="Arial Hebrew Scholar" pitchFamily="2" charset="-79"/>
            </a:endParaRPr>
          </a:p>
        </p:txBody>
      </p:sp>
      <p:pic>
        <p:nvPicPr>
          <p:cNvPr id="18435" name="Picture 9">
            <a:extLst>
              <a:ext uri="{FF2B5EF4-FFF2-40B4-BE49-F238E27FC236}">
                <a16:creationId xmlns:a16="http://schemas.microsoft.com/office/drawing/2014/main" id="{316E29E9-B18B-ED35-CDA3-4170F8BC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273"/>
            <a:ext cx="27987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20134E-A7DB-E871-2E8E-80D8351A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3038" y="6426200"/>
            <a:ext cx="365125" cy="36671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fld id="{0901E733-C270-8F4C-87FC-920B62745E2A}" type="slidenum">
              <a:rPr lang="en-US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collage of several people&#10;&#10;Description automatically generated">
            <a:extLst>
              <a:ext uri="{FF2B5EF4-FFF2-40B4-BE49-F238E27FC236}">
                <a16:creationId xmlns:a16="http://schemas.microsoft.com/office/drawing/2014/main" id="{1A76F8A6-0E0C-10BB-CC13-03FF7593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80" y="964783"/>
            <a:ext cx="6905297" cy="5746193"/>
          </a:xfrm>
          <a:prstGeom prst="rect">
            <a:avLst/>
          </a:prstGeom>
        </p:spPr>
      </p:pic>
    </p:spTree>
  </p:cSld>
  <p:clrMapOvr>
    <a:masterClrMapping/>
  </p:clrMapOvr>
  <p:transition spd="slow" advTm="10876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>
            <a:extLst>
              <a:ext uri="{FF2B5EF4-FFF2-40B4-BE49-F238E27FC236}">
                <a16:creationId xmlns:a16="http://schemas.microsoft.com/office/drawing/2014/main" id="{6EC19515-E707-A1FB-3C53-4A42D771C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97" y="1199080"/>
            <a:ext cx="4486275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endParaRPr lang="en-US" altLang="en-US" sz="1400" b="1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Sherie </a:t>
            </a:r>
            <a:r>
              <a:rPr lang="en-US" altLang="en-US" sz="1400" b="1" dirty="0" err="1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Peruski</a:t>
            </a:r>
            <a:endParaRPr lang="en-US" altLang="en-US" sz="1400" b="1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Lindsey Barker</a:t>
            </a: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Jeff Alderman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Administrative Assistant</a:t>
            </a:r>
          </a:p>
          <a:p>
            <a:pPr eaLnBrk="1" hangingPunct="1"/>
            <a:endParaRPr lang="en-US" altLang="en-US" sz="1400" b="1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Cameron </a:t>
            </a:r>
            <a:r>
              <a:rPr lang="en-US" altLang="en-US" sz="1400" b="1" dirty="0" err="1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Foland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Tim </a:t>
            </a:r>
            <a:r>
              <a:rPr lang="en-US" altLang="en-US" sz="1400" b="1" dirty="0" err="1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Foland</a:t>
            </a:r>
            <a:endParaRPr lang="en-US" altLang="en-US" sz="1400" b="1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Becky McDermott</a:t>
            </a: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Rick Naughton</a:t>
            </a: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Melvin </a:t>
            </a:r>
            <a:r>
              <a:rPr lang="en-US" altLang="en-US" sz="1400" b="1" dirty="0" err="1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Bartsoff</a:t>
            </a:r>
            <a:endParaRPr lang="en-US" altLang="en-US" sz="1400" b="1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Stephanie Lewis</a:t>
            </a: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Evelyne Ayotte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Program &amp; Building Attendant</a:t>
            </a:r>
          </a:p>
          <a:p>
            <a:pPr eaLnBrk="1" hangingPunct="1"/>
            <a:endParaRPr lang="en-US" altLang="en-US" sz="1400" b="1" dirty="0">
              <a:latin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</a:rPr>
              <a:t>Cathy </a:t>
            </a:r>
            <a:r>
              <a:rPr lang="en-US" altLang="en-US" sz="1400" b="1" dirty="0" err="1">
                <a:latin typeface="Rockwell Extra Bold" panose="02060603020205020403" pitchFamily="18" charset="77"/>
              </a:rPr>
              <a:t>O’Bee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Aquatics Director</a:t>
            </a: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sp>
        <p:nvSpPr>
          <p:cNvPr id="19458" name="TextBox 4">
            <a:extLst>
              <a:ext uri="{FF2B5EF4-FFF2-40B4-BE49-F238E27FC236}">
                <a16:creationId xmlns:a16="http://schemas.microsoft.com/office/drawing/2014/main" id="{EF9C27E4-62DB-59FB-4FB0-E5FE7A3A7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45" y="1312271"/>
            <a:ext cx="4105275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Ed </a:t>
            </a:r>
            <a:r>
              <a:rPr lang="en-US" altLang="en-US" sz="1400" b="1" dirty="0" err="1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Koledo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Executive Director</a:t>
            </a:r>
            <a:endParaRPr lang="en-US" altLang="en-US" sz="1400" dirty="0">
              <a:latin typeface="Helvetica" pitchFamily="2" charset="0"/>
            </a:endParaRPr>
          </a:p>
          <a:p>
            <a:pPr eaLnBrk="1" hangingPunct="1"/>
            <a:br>
              <a:rPr lang="en-US" altLang="en-US" sz="1400" dirty="0">
                <a:latin typeface="Helvetica" pitchFamily="2" charset="0"/>
              </a:rPr>
            </a:br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Shirley Priestap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HR/Accounting Coordinator, 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Fitness Director</a:t>
            </a:r>
            <a:endParaRPr lang="en-US" altLang="en-US" sz="1400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Mike Gagne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Athletic  &amp; Recreation Programmer,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Fenton Schools Facility Scheduler</a:t>
            </a:r>
            <a:endParaRPr lang="en-US" altLang="en-US" sz="1400" dirty="0">
              <a:latin typeface="Helvetica" pitchFamily="2" charset="0"/>
            </a:endParaRPr>
          </a:p>
          <a:p>
            <a:pPr eaLnBrk="1" hangingPunct="1"/>
            <a:br>
              <a:rPr lang="en-US" altLang="en-US" sz="1400" dirty="0">
                <a:latin typeface="Helvetica" pitchFamily="2" charset="0"/>
              </a:rPr>
            </a:br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Kristen Archambeau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Marketing Coordinator, 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Recreation Programmer, 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Dance Director</a:t>
            </a: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Courtney McMillan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Program Coordinator/Office Manager</a:t>
            </a: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r>
              <a:rPr lang="en-US" altLang="en-US" sz="1400" b="1" dirty="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Molly Henderson</a:t>
            </a:r>
            <a:endParaRPr lang="en-US" altLang="en-US" sz="1400" dirty="0">
              <a:latin typeface="Rockwell Extra Bold" panose="02060603020205020403" pitchFamily="18" charset="77"/>
              <a:ea typeface="Rockwell Extra Bold" panose="02060603020205020403" pitchFamily="18" charset="77"/>
              <a:cs typeface="Rockwell Extra Bold" panose="02060603020205020403" pitchFamily="18" charset="77"/>
            </a:endParaRP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Administrative Assistant,</a:t>
            </a:r>
          </a:p>
          <a:p>
            <a:pPr eaLnBrk="1" hangingPunct="1"/>
            <a:r>
              <a:rPr lang="en-US" altLang="en-US" sz="1400" i="1" dirty="0">
                <a:latin typeface="Helvetica" pitchFamily="2" charset="0"/>
              </a:rPr>
              <a:t>Farmers Market Manager</a:t>
            </a:r>
            <a:endParaRPr lang="en-US" altLang="en-US" sz="1400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sz="1400" i="1" dirty="0">
              <a:latin typeface="Helvetica" pitchFamily="2" charset="0"/>
            </a:endParaRPr>
          </a:p>
          <a:p>
            <a:pPr eaLnBrk="1" hangingPunct="1"/>
            <a:endParaRPr lang="en-US" altLang="en-US" dirty="0">
              <a:solidFill>
                <a:srgbClr val="454545"/>
              </a:solidFill>
              <a:latin typeface="Helvetica" pitchFamily="2" charset="0"/>
            </a:endParaRPr>
          </a:p>
          <a:p>
            <a:pPr eaLnBrk="1" hangingPunct="1"/>
            <a:br>
              <a:rPr lang="en-US" altLang="en-US" dirty="0">
                <a:solidFill>
                  <a:srgbClr val="454545"/>
                </a:solidFill>
                <a:latin typeface="Helvetica" pitchFamily="2" charset="0"/>
              </a:rPr>
            </a:br>
            <a:endParaRPr lang="en-US" altLang="en-US" dirty="0"/>
          </a:p>
        </p:txBody>
      </p:sp>
      <p:sp>
        <p:nvSpPr>
          <p:cNvPr id="19459" name="TextBox 5">
            <a:extLst>
              <a:ext uri="{FF2B5EF4-FFF2-40B4-BE49-F238E27FC236}">
                <a16:creationId xmlns:a16="http://schemas.microsoft.com/office/drawing/2014/main" id="{F758FB91-D53C-B677-6B55-1E46DC417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720" y="303969"/>
            <a:ext cx="885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sz="4800">
                <a:latin typeface="Rockwell Extra Bold" panose="02060603020205020403" pitchFamily="18" charset="77"/>
                <a:ea typeface="Rockwell Extra Bold" panose="02060603020205020403" pitchFamily="18" charset="77"/>
                <a:cs typeface="Rockwell Extra Bold" panose="02060603020205020403" pitchFamily="18" charset="77"/>
              </a:rPr>
              <a:t> </a:t>
            </a:r>
            <a:r>
              <a:rPr lang="en-US" altLang="en-US" sz="4800" b="1">
                <a:latin typeface="Arial Hebrew Scholar" pitchFamily="2" charset="-79"/>
                <a:ea typeface="Rockwell Extra Bold" panose="02060603020205020403" pitchFamily="18" charset="77"/>
                <a:cs typeface="Arial Hebrew Scholar" pitchFamily="2" charset="-79"/>
              </a:rPr>
              <a:t>Administrative Staff</a:t>
            </a:r>
          </a:p>
        </p:txBody>
      </p:sp>
      <p:sp>
        <p:nvSpPr>
          <p:cNvPr id="19460" name="Slide Number Placeholder 10">
            <a:extLst>
              <a:ext uri="{FF2B5EF4-FFF2-40B4-BE49-F238E27FC236}">
                <a16:creationId xmlns:a16="http://schemas.microsoft.com/office/drawing/2014/main" id="{61A42F9A-6F22-DCFC-5208-D774BDBC3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90338" y="6391275"/>
            <a:ext cx="365125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3B435B-58FB-7141-AEDB-18562338B877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9461" name="Picture 17">
            <a:extLst>
              <a:ext uri="{FF2B5EF4-FFF2-40B4-BE49-F238E27FC236}">
                <a16:creationId xmlns:a16="http://schemas.microsoft.com/office/drawing/2014/main" id="{659506DF-5EBE-DDF6-AD58-C537DD32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93" y="-214565"/>
            <a:ext cx="431641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40CE6D-E6E3-F923-6D19-0E477EF9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371" y="981191"/>
            <a:ext cx="6419092" cy="5251444"/>
          </a:xfrm>
          <a:prstGeom prst="rect">
            <a:avLst/>
          </a:prstGeom>
          <a:effectLst>
            <a:softEdge rad="160724"/>
          </a:effectLst>
        </p:spPr>
      </p:pic>
    </p:spTree>
  </p:cSld>
  <p:clrMapOvr>
    <a:masterClrMapping/>
  </p:clrMapOvr>
  <p:transition spd="slow" advTm="10791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367AAF58-F190-4B56-4024-B7BF6F0838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463357"/>
              </p:ext>
            </p:extLst>
          </p:nvPr>
        </p:nvGraphicFramePr>
        <p:xfrm>
          <a:off x="487528" y="849313"/>
          <a:ext cx="11247272" cy="6008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1" name="TextBox 2">
            <a:extLst>
              <a:ext uri="{FF2B5EF4-FFF2-40B4-BE49-F238E27FC236}">
                <a16:creationId xmlns:a16="http://schemas.microsoft.com/office/drawing/2014/main" id="{D97CCF23-C3DB-22CA-2BC2-C083D842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427"/>
            <a:ext cx="11860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sz="4000" b="1" dirty="0">
                <a:latin typeface="Arial Nova" panose="020B0504020202020204" pitchFamily="34" charset="0"/>
                <a:ea typeface="Rockwell Extra Bold" panose="02060603020205020403" pitchFamily="18" charset="77"/>
                <a:cs typeface="Rockwell Extra Bold" panose="02060603020205020403" pitchFamily="18" charset="77"/>
              </a:rPr>
              <a:t>2024   Property Tax Millage from  SLPR  District</a:t>
            </a:r>
          </a:p>
        </p:txBody>
      </p:sp>
      <p:sp>
        <p:nvSpPr>
          <p:cNvPr id="20482" name="Slide Number Placeholder 3">
            <a:extLst>
              <a:ext uri="{FF2B5EF4-FFF2-40B4-BE49-F238E27FC236}">
                <a16:creationId xmlns:a16="http://schemas.microsoft.com/office/drawing/2014/main" id="{96EAE344-4692-79FB-37F1-B86F2FD35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51920" y="6268032"/>
            <a:ext cx="365760" cy="365760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46530-AB1D-B040-ADED-0C20B6A6E8D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Tm="11092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8E1DEA8A-C078-3BC1-29A6-73D3E76F1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04625" y="6259513"/>
            <a:ext cx="366713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16D74-A6AB-D64F-9B50-2629DD4C8ED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802336C2-D237-C1B5-97DA-01CDB111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98" y="0"/>
            <a:ext cx="314483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A02E8D1E-4EC1-2AC4-1E9C-FD3A3E0077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158221"/>
              </p:ext>
            </p:extLst>
          </p:nvPr>
        </p:nvGraphicFramePr>
        <p:xfrm>
          <a:off x="-98854" y="704335"/>
          <a:ext cx="11244650" cy="604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1137A8-A379-7D57-DD14-A9AA928017B3}"/>
              </a:ext>
            </a:extLst>
          </p:cNvPr>
          <p:cNvSpPr txBox="1"/>
          <p:nvPr/>
        </p:nvSpPr>
        <p:spPr>
          <a:xfrm>
            <a:off x="3885353" y="288836"/>
            <a:ext cx="85148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Arial Nova" panose="020B0504020202020204" pitchFamily="34" charset="0"/>
              </a:rPr>
              <a:t>Property Tax Revenue</a:t>
            </a:r>
          </a:p>
        </p:txBody>
      </p:sp>
    </p:spTree>
  </p:cSld>
  <p:clrMapOvr>
    <a:masterClrMapping/>
  </p:clrMapOvr>
  <p:transition spd="slow" advTm="12122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1">
            <a:extLst>
              <a:ext uri="{FF2B5EF4-FFF2-40B4-BE49-F238E27FC236}">
                <a16:creationId xmlns:a16="http://schemas.microsoft.com/office/drawing/2014/main" id="{003F40E0-FDA5-B5FA-18FD-691F18ED3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58588" y="6307138"/>
            <a:ext cx="366712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E2B9FD-19B8-FD48-BB3D-CA9515848ED5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2" name="Chart 6">
            <a:extLst>
              <a:ext uri="{FF2B5EF4-FFF2-40B4-BE49-F238E27FC236}">
                <a16:creationId xmlns:a16="http://schemas.microsoft.com/office/drawing/2014/main" id="{341D8D87-E0FA-A17F-3ADB-80CF9E6B55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72323"/>
              </p:ext>
            </p:extLst>
          </p:nvPr>
        </p:nvGraphicFramePr>
        <p:xfrm>
          <a:off x="266700" y="323896"/>
          <a:ext cx="11742737" cy="648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Rectangle 7">
            <a:extLst>
              <a:ext uri="{FF2B5EF4-FFF2-40B4-BE49-F238E27FC236}">
                <a16:creationId xmlns:a16="http://schemas.microsoft.com/office/drawing/2014/main" id="{ED8AF2CB-6D52-6BBE-E425-B7C259E3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624" y="122468"/>
            <a:ext cx="8059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en-US" sz="4000" b="1">
                <a:latin typeface="Arial Nova" panose="020B0504020202020204" pitchFamily="34" charset="0"/>
                <a:ea typeface="Rockwell Extra Bold" panose="02060603020205020403" pitchFamily="18" charset="77"/>
                <a:cs typeface="Arial Hebrew Scholar" pitchFamily="2" charset="-79"/>
              </a:rPr>
              <a:t>Revenue &amp; Expenses</a:t>
            </a:r>
            <a:endParaRPr lang="en-US" altLang="en-US" sz="4000" b="1">
              <a:latin typeface="Arial Nova" panose="020B0504020202020204" pitchFamily="34" charset="0"/>
              <a:cs typeface="Arial Hebrew Scholar" pitchFamily="2" charset="-79"/>
            </a:endParaRPr>
          </a:p>
        </p:txBody>
      </p:sp>
      <p:pic>
        <p:nvPicPr>
          <p:cNvPr id="22532" name="Picture 8">
            <a:extLst>
              <a:ext uri="{FF2B5EF4-FFF2-40B4-BE49-F238E27FC236}">
                <a16:creationId xmlns:a16="http://schemas.microsoft.com/office/drawing/2014/main" id="{6CEDE729-DB27-D4FE-9298-51C5BF05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96" y="0"/>
            <a:ext cx="220503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id="{677E59AB-4DCC-A101-5229-66668BC79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22088" y="6289675"/>
            <a:ext cx="365125" cy="366713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5F4A8A-0D6C-CD41-8A01-469BC9B0AA3F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AF321A40-D426-D065-2D45-751B3EF7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8" y="52200"/>
            <a:ext cx="3295298" cy="17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6AC6094-247D-B602-03C3-5A3A09AA5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025437"/>
              </p:ext>
            </p:extLst>
          </p:nvPr>
        </p:nvGraphicFramePr>
        <p:xfrm>
          <a:off x="367867" y="945024"/>
          <a:ext cx="11363758" cy="5991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57" name="TextBox 3">
            <a:extLst>
              <a:ext uri="{FF2B5EF4-FFF2-40B4-BE49-F238E27FC236}">
                <a16:creationId xmlns:a16="http://schemas.microsoft.com/office/drawing/2014/main" id="{202E7CFA-C13A-E293-877A-358024275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7475" y="8888413"/>
            <a:ext cx="184150" cy="369887"/>
          </a:xfrm>
          <a:prstGeom prst="rect">
            <a:avLst/>
          </a:prstGeom>
          <a:solidFill>
            <a:srgbClr val="6A6A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6F3F1-9A34-DFA1-9D81-F819C86FACCD}"/>
              </a:ext>
            </a:extLst>
          </p:cNvPr>
          <p:cNvSpPr txBox="1"/>
          <p:nvPr/>
        </p:nvSpPr>
        <p:spPr>
          <a:xfrm>
            <a:off x="4115403" y="366949"/>
            <a:ext cx="750814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rockwell extra bold"/>
              </a:rPr>
              <a:t>Fund Equity Growth</a:t>
            </a:r>
          </a:p>
        </p:txBody>
      </p:sp>
    </p:spTree>
  </p:cSld>
  <p:clrMapOvr>
    <a:masterClrMapping/>
  </p:clrMapOvr>
  <p:transition spd="slow" advTm="11314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7">
            <a:extLst>
              <a:ext uri="{FF2B5EF4-FFF2-40B4-BE49-F238E27FC236}">
                <a16:creationId xmlns:a16="http://schemas.microsoft.com/office/drawing/2014/main" id="{9749DDEB-5F3D-53AA-510F-4A3F7311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47488" y="6340475"/>
            <a:ext cx="365125" cy="365125"/>
          </a:xfrm>
          <a:solidFill>
            <a:srgbClr val="1D1D1D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2D932C-68B5-714A-8EE2-541D18AFE645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8F65E8E-0FE9-0BF7-6EAB-49573653EA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395735"/>
              </p:ext>
            </p:extLst>
          </p:nvPr>
        </p:nvGraphicFramePr>
        <p:xfrm>
          <a:off x="537550" y="831039"/>
          <a:ext cx="11172824" cy="485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4" name="TextBox 2">
            <a:extLst>
              <a:ext uri="{FF2B5EF4-FFF2-40B4-BE49-F238E27FC236}">
                <a16:creationId xmlns:a16="http://schemas.microsoft.com/office/drawing/2014/main" id="{B0544C13-3091-648B-1046-7F264F76E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9" y="5903893"/>
            <a:ext cx="108251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Arial Hebrew Scholar" pitchFamily="2" charset="-79"/>
                <a:ea typeface="Franklin Gothic Heavy" panose="020B0603020102020204" pitchFamily="34" charset="0"/>
                <a:cs typeface="Arial Hebrew Scholar" pitchFamily="2" charset="-79"/>
              </a:rPr>
              <a:t>SLPR Year to Date Contributions to LOOSE SENIOR CENTER: $1,733,774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3588A-08D5-8CDF-2D4B-3843701F971D}"/>
              </a:ext>
            </a:extLst>
          </p:cNvPr>
          <p:cNvSpPr txBox="1"/>
          <p:nvPr/>
        </p:nvSpPr>
        <p:spPr>
          <a:xfrm>
            <a:off x="370513" y="230696"/>
            <a:ext cx="1150689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Rockwell"/>
              </a:rPr>
              <a:t>Contribution to LOOSE Senior Center</a:t>
            </a:r>
            <a:endParaRPr lang="en-US"/>
          </a:p>
        </p:txBody>
      </p:sp>
    </p:spTree>
  </p:cSld>
  <p:clrMapOvr>
    <a:masterClrMapping/>
  </p:clrMapOvr>
  <p:transition spd="slow" advTm="11060">
    <p:fade/>
  </p:transition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02382d-539e-4687-9298-8ba2b28b89b4">
      <Terms xmlns="http://schemas.microsoft.com/office/infopath/2007/PartnerControls"/>
    </lcf76f155ced4ddcb4097134ff3c332f>
    <TaxCatchAll xmlns="bded7998-8eef-4150-bc6d-9ea65d608a5b" xsi:nil="true"/>
    <SharedWithUsers xmlns="bded7998-8eef-4150-bc6d-9ea65d608a5b">
      <UserInfo>
        <DisplayName>Kristen Archambeau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51B83FC3901C4C9EF0890AC4F50669" ma:contentTypeVersion="18" ma:contentTypeDescription="Create a new document." ma:contentTypeScope="" ma:versionID="c1555bb68be996033f6398ed9125442e">
  <xsd:schema xmlns:xsd="http://www.w3.org/2001/XMLSchema" xmlns:xs="http://www.w3.org/2001/XMLSchema" xmlns:p="http://schemas.microsoft.com/office/2006/metadata/properties" xmlns:ns2="f902382d-539e-4687-9298-8ba2b28b89b4" xmlns:ns3="bded7998-8eef-4150-bc6d-9ea65d608a5b" targetNamespace="http://schemas.microsoft.com/office/2006/metadata/properties" ma:root="true" ma:fieldsID="e9c20901346daae04e07c7f447a3c6f1" ns2:_="" ns3:_="">
    <xsd:import namespace="f902382d-539e-4687-9298-8ba2b28b89b4"/>
    <xsd:import namespace="bded7998-8eef-4150-bc6d-9ea65d608a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2382d-539e-4687-9298-8ba2b28b89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0e6e62-4ee0-47a1-b03d-ff71d6a37a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d7998-8eef-4150-bc6d-9ea65d608a5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8edf8e-44b3-4765-865f-a32894946bcd}" ma:internalName="TaxCatchAll" ma:showField="CatchAllData" ma:web="bded7998-8eef-4150-bc6d-9ea65d608a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D4899C-63F6-4668-AB99-DA04853E7E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257927-B778-4BAE-B742-FB49751D69DB}">
  <ds:schemaRefs>
    <ds:schemaRef ds:uri="bded7998-8eef-4150-bc6d-9ea65d608a5b"/>
    <ds:schemaRef ds:uri="f902382d-539e-4687-9298-8ba2b28b89b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62152B-51BA-4490-8359-A33EE0B19784}">
  <ds:schemaRefs>
    <ds:schemaRef ds:uri="bded7998-8eef-4150-bc6d-9ea65d608a5b"/>
    <ds:schemaRef ds:uri="f902382d-539e-4687-9298-8ba2b28b89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74</TotalTime>
  <Words>925</Words>
  <Application>Microsoft Macintosh PowerPoint</Application>
  <PresentationFormat>Widescreen</PresentationFormat>
  <Paragraphs>244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Abadi MT Condensed Extra Bold</vt:lpstr>
      <vt:lpstr>Arial</vt:lpstr>
      <vt:lpstr>Arial Hebrew Scholar</vt:lpstr>
      <vt:lpstr>Arial Nova</vt:lpstr>
      <vt:lpstr>Calibri</vt:lpstr>
      <vt:lpstr>Calibri Light</vt:lpstr>
      <vt:lpstr>Franklin Gothic Book</vt:lpstr>
      <vt:lpstr>Gill Sans MT</vt:lpstr>
      <vt:lpstr>Helvetica</vt:lpstr>
      <vt:lpstr>Lucida Bright</vt:lpstr>
      <vt:lpstr>Lucida Fax</vt:lpstr>
      <vt:lpstr>Lucida Sans</vt:lpstr>
      <vt:lpstr>Rockwell</vt:lpstr>
      <vt:lpstr>Rockwell Extra Bold</vt:lpstr>
      <vt:lpstr>Rockwell Extra Bold</vt:lpstr>
      <vt:lpstr>Tahoma</vt:lpstr>
      <vt:lpstr>Wingdings 2</vt:lpstr>
      <vt:lpstr>Office 2013 - 2022 Theme</vt:lpstr>
      <vt:lpstr>                      </vt:lpstr>
      <vt:lpstr> SLPR MISSION:  Establish, maintain, and operate a system of parks, recreation facilities and programs.         SLPR VISION:  Offer park, recreational facility, and program opportunities that enhance the education, physical health, personal well-being and social interactions within the community.  SLPR HISTORY:  ESTABLISHED IN NOVEMBER 2000 BY A VOTE OF THE PEOPLE FROM FENTON TWP, CITY OF FENTON, &amp; CITY OF LINDEN UNDER THE METROPOLITAN DISTRICT ACT, PA 312-1929.  A .4 MIL PERPETUAL OPERATING MILLAGE WAS APPROVED. (ROLLED BACK BY HEADLEE AMENDMENT.)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Kristen Archambeau</dc:creator>
  <cp:keywords/>
  <dc:description/>
  <cp:lastModifiedBy>Kristen Archambeau</cp:lastModifiedBy>
  <cp:revision>55</cp:revision>
  <cp:lastPrinted>2023-09-26T15:21:46Z</cp:lastPrinted>
  <dcterms:created xsi:type="dcterms:W3CDTF">2017-01-25T15:08:38Z</dcterms:created>
  <dcterms:modified xsi:type="dcterms:W3CDTF">2025-07-17T23:08:38Z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0x0101004451B83FC3901C4C9EF0890AC4F50669</vt:lpwstr>
  </property>
  <property fmtid="{D5CDD505-2E9C-101B-9397-08002B2CF9AE}" pid="3" name="MediaServiceImageTags">
    <vt:lpwstr/>
  </property>
</Properties>
</file>